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12"/>
  </p:notesMasterIdLst>
  <p:sldIdLst>
    <p:sldId id="2475" r:id="rId5"/>
    <p:sldId id="2476" r:id="rId6"/>
    <p:sldId id="2477" r:id="rId7"/>
    <p:sldId id="2480" r:id="rId8"/>
    <p:sldId id="2479" r:id="rId9"/>
    <p:sldId id="2481" r:id="rId10"/>
    <p:sldId id="24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nac, Liuba" initials="RL" lastIdx="2" clrIdx="0">
    <p:extLst>
      <p:ext uri="{19B8F6BF-5375-455C-9EA6-DF929625EA0E}">
        <p15:presenceInfo xmlns:p15="http://schemas.microsoft.com/office/powerpoint/2012/main" userId="S::liuba.rusnac@dxc.com::a24d1df7-ee5a-4980-80e2-513121b9e3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6F2C91"/>
    <a:srgbClr val="40BADA"/>
    <a:srgbClr val="DDB726"/>
    <a:srgbClr val="8FB73E"/>
    <a:srgbClr val="DF6D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C83D8-CC23-4B46-85A2-540E028A1B99}" v="3" dt="2020-07-17T15:50:06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0" autoAdjust="0"/>
    <p:restoredTop sz="94347" autoAdjust="0"/>
  </p:normalViewPr>
  <p:slideViewPr>
    <p:cSldViewPr snapToGrid="0">
      <p:cViewPr varScale="1">
        <p:scale>
          <a:sx n="89" d="100"/>
          <a:sy n="89" d="100"/>
        </p:scale>
        <p:origin x="225" y="42"/>
      </p:cViewPr>
      <p:guideLst>
        <p:guide pos="19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AA5C6-7297-4AAE-8DE8-68C4E47A2E53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DC603-D855-4C8E-8799-17D1CFE87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3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9989103" cy="68580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July 17, 2020</a:t>
            </a:fld>
            <a:endParaRPr lang="en-US" sz="1167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90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July 17, 2020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6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/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1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July 17, 2020</a:t>
            </a:fld>
            <a:endParaRPr lang="en-US" sz="917" b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July 17, 2020</a:t>
            </a:fld>
            <a:endParaRPr lang="en-US" sz="1167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July 17, 2020</a:t>
            </a:fld>
            <a:endParaRPr lang="en-US" sz="1167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94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380985" indent="-190492">
              <a:buFont typeface="Arial" pitchFamily="34" charset="0"/>
              <a:buChar char="–"/>
              <a:defRPr>
                <a:solidFill>
                  <a:schemeClr val="bg1"/>
                </a:solidFill>
              </a:defRPr>
            </a:lvl4pPr>
            <a:lvl5pPr marL="571477" indent="-190492">
              <a:buFont typeface="Arial" pitchFamily="34" charset="0"/>
              <a:buChar char="–"/>
              <a:defRPr>
                <a:solidFill>
                  <a:schemeClr val="bg1"/>
                </a:solidFill>
              </a:defRPr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Box 115">
            <a:extLst>
              <a:ext uri="{FF2B5EF4-FFF2-40B4-BE49-F238E27FC236}">
                <a16:creationId xmlns:a16="http://schemas.microsoft.com/office/drawing/2014/main" id="{C7F577C8-1C6E-4C24-8AFA-851D2AEC83A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July 17, 2020</a:t>
            </a:fld>
            <a:endParaRPr lang="en-US" sz="917" b="0">
              <a:solidFill>
                <a:schemeClr val="bg1"/>
              </a:solidFill>
            </a:endParaRPr>
          </a:p>
        </p:txBody>
      </p:sp>
      <p:sp>
        <p:nvSpPr>
          <p:cNvPr id="7" name="Text Box 115">
            <a:extLst>
              <a:ext uri="{FF2B5EF4-FFF2-40B4-BE49-F238E27FC236}">
                <a16:creationId xmlns:a16="http://schemas.microsoft.com/office/drawing/2014/main" id="{2FFF762A-3C01-4C03-95B4-A6B74BE715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3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20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9334500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July 17, 2020</a:t>
            </a:fld>
            <a:endParaRPr lang="en-US" sz="917" b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3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2520" userDrawn="1">
          <p15:clr>
            <a:srgbClr val="F26B43"/>
          </p15:clr>
        </p15:guide>
        <p15:guide id="5" pos="2760" userDrawn="1">
          <p15:clr>
            <a:srgbClr val="F26B43"/>
          </p15:clr>
        </p15:guide>
        <p15:guide id="6" pos="3720" userDrawn="1">
          <p15:clr>
            <a:srgbClr val="F26B43"/>
          </p15:clr>
        </p15:guide>
        <p15:guide id="7" pos="3960" userDrawn="1">
          <p15:clr>
            <a:srgbClr val="F26B43"/>
          </p15:clr>
        </p15:guide>
        <p15:guide id="8" pos="4920" userDrawn="1">
          <p15:clr>
            <a:srgbClr val="F26B43"/>
          </p15:clr>
        </p15:guide>
        <p15:guide id="9" pos="5160" userDrawn="1">
          <p15:clr>
            <a:srgbClr val="F26B43"/>
          </p15:clr>
        </p15:guide>
        <p15:guide id="10" pos="6240" userDrawn="1">
          <p15:clr>
            <a:srgbClr val="F26B43"/>
          </p15:clr>
        </p15:guide>
        <p15:guide id="11" pos="7320" userDrawn="1">
          <p15:clr>
            <a:srgbClr val="F26B43"/>
          </p15:clr>
        </p15:guide>
        <p15:guide id="12" orient="horz" pos="1080" userDrawn="1">
          <p15:clr>
            <a:srgbClr val="F26B43"/>
          </p15:clr>
        </p15:guide>
        <p15:guide id="13" orient="horz" pos="3768" userDrawn="1">
          <p15:clr>
            <a:srgbClr val="F26B43"/>
          </p15:clr>
        </p15:guide>
        <p15:guide id="14" orient="horz" pos="4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mailto:joverton@dxc.com" TargetMode="External"/><Relationship Id="rId18" Type="http://schemas.openxmlformats.org/officeDocument/2006/relationships/hyperlink" Target="https://github.com/dxc-technology/DXC-Smart-Queue/tree/master/Code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hyperlink" Target="mailto:achaudhary42@dxc.com" TargetMode="External"/><Relationship Id="rId17" Type="http://schemas.openxmlformats.org/officeDocument/2006/relationships/hyperlink" Target="https://github.com/dxc-technology/DXC-Smart-Queue/tree/master/Documentation/User" TargetMode="External"/><Relationship Id="rId2" Type="http://schemas.openxmlformats.org/officeDocument/2006/relationships/hyperlink" Target="https://en.wikipedia.org/wiki/Algorithmic_mechanism_design" TargetMode="External"/><Relationship Id="rId16" Type="http://schemas.openxmlformats.org/officeDocument/2006/relationships/hyperlink" Target="https://www.youtube.com/watch?v=__JuQAPp798&amp;feature=youtu.be" TargetMode="External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hyperlink" Target="mailto:ffonseca20@dxc.com" TargetMode="External"/><Relationship Id="rId5" Type="http://schemas.openxmlformats.org/officeDocument/2006/relationships/image" Target="../media/image15.png"/><Relationship Id="rId15" Type="http://schemas.openxmlformats.org/officeDocument/2006/relationships/hyperlink" Target="https://github.com/dxc-technology/DXC-Smart-Queue" TargetMode="External"/><Relationship Id="rId10" Type="http://schemas.openxmlformats.org/officeDocument/2006/relationships/hyperlink" Target="mailto:dpeddinti@dxc.com" TargetMode="External"/><Relationship Id="rId19" Type="http://schemas.openxmlformats.org/officeDocument/2006/relationships/hyperlink" Target="https://github.com/dxc-technology/DXC-Smart-Queue/tree/master/Documentation/Technical" TargetMode="External"/><Relationship Id="rId4" Type="http://schemas.openxmlformats.org/officeDocument/2006/relationships/image" Target="../media/image14.png"/><Relationship Id="rId9" Type="http://schemas.openxmlformats.org/officeDocument/2006/relationships/hyperlink" Target="mailto:akumar2109@dxc.com" TargetMode="External"/><Relationship Id="rId14" Type="http://schemas.openxmlformats.org/officeDocument/2006/relationships/hyperlink" Target="mailto:hkumar34@dxc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F38-2BFE-4A93-AEB0-F01D21B7FD52}"/>
              </a:ext>
            </a:extLst>
          </p:cNvPr>
          <p:cNvSpPr/>
          <p:nvPr/>
        </p:nvSpPr>
        <p:spPr>
          <a:xfrm>
            <a:off x="320040" y="1"/>
            <a:ext cx="3680460" cy="68580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9D9C-67F3-4030-B324-D73092DD6B7F}"/>
              </a:ext>
            </a:extLst>
          </p:cNvPr>
          <p:cNvSpPr txBox="1"/>
          <p:nvPr/>
        </p:nvSpPr>
        <p:spPr>
          <a:xfrm>
            <a:off x="615886" y="3976785"/>
            <a:ext cx="308876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Make people part of the </a:t>
            </a:r>
            <a:r>
              <a:rPr lang="en-US" sz="2800" b="1" dirty="0">
                <a:solidFill>
                  <a:schemeClr val="bg1"/>
                </a:solidFill>
              </a:rPr>
              <a:t>solution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not the </a:t>
            </a:r>
            <a:r>
              <a:rPr lang="en-US" sz="2800" b="1" dirty="0">
                <a:solidFill>
                  <a:schemeClr val="bg1"/>
                </a:solidFill>
              </a:rPr>
              <a:t>problem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C5891-A909-4F09-A4D3-AB7BB58EF89D}"/>
              </a:ext>
            </a:extLst>
          </p:cNvPr>
          <p:cNvGrpSpPr/>
          <p:nvPr/>
        </p:nvGrpSpPr>
        <p:grpSpPr>
          <a:xfrm>
            <a:off x="998982" y="2338122"/>
            <a:ext cx="2326815" cy="1382230"/>
            <a:chOff x="998982" y="2025963"/>
            <a:chExt cx="2326815" cy="1382230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7E3D4BD-94D0-4B5F-992D-40B01908AAA3}"/>
                </a:ext>
              </a:extLst>
            </p:cNvPr>
            <p:cNvSpPr/>
            <p:nvPr/>
          </p:nvSpPr>
          <p:spPr>
            <a:xfrm rot="5400000">
              <a:off x="98696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078C2D-EF9E-4DB9-92DB-563B723A8161}"/>
                </a:ext>
              </a:extLst>
            </p:cNvPr>
            <p:cNvSpPr/>
            <p:nvPr/>
          </p:nvSpPr>
          <p:spPr>
            <a:xfrm rot="16200000" flipH="1">
              <a:off x="316120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F4624A-A34D-46FF-9BC7-D3E924001B05}"/>
                </a:ext>
              </a:extLst>
            </p:cNvPr>
            <p:cNvSpPr txBox="1"/>
            <p:nvPr/>
          </p:nvSpPr>
          <p:spPr>
            <a:xfrm>
              <a:off x="998982" y="2025963"/>
              <a:ext cx="2322576" cy="138223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ctr" defTabSz="1219151">
                <a:lnSpc>
                  <a:spcPct val="85000"/>
                </a:lnSpc>
                <a:spcBef>
                  <a:spcPct val="0"/>
                </a:spcBef>
                <a:buNone/>
                <a:defRPr sz="48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Smart Queue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C9D2331-42D9-495F-93F2-E82CCB78B4CE}"/>
              </a:ext>
            </a:extLst>
          </p:cNvPr>
          <p:cNvSpPr/>
          <p:nvPr/>
        </p:nvSpPr>
        <p:spPr>
          <a:xfrm>
            <a:off x="4404360" y="1905506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accent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imes New Roman" panose="02020603050405020304" pitchFamily="18" charset="0"/>
              </a:rPr>
              <a:t>Algorithmic Mechanism Design </a:t>
            </a:r>
            <a:br>
              <a:rPr lang="en-US" sz="28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</a:rPr>
            </a:br>
            <a:r>
              <a:rPr lang="en-US" sz="2400" dirty="0">
                <a:solidFill>
                  <a:schemeClr val="bg2"/>
                </a:solidFill>
                <a:latin typeface="+mj-lt"/>
                <a:ea typeface="Times New Roman" panose="02020603050405020304" pitchFamily="18" charset="0"/>
              </a:rPr>
              <a:t>lets you align the interests of each person with the common good.</a:t>
            </a:r>
            <a:endParaRPr lang="en-US" sz="2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12A4DAA1-5556-42DA-B85F-20FF7CC1F3EF}"/>
              </a:ext>
            </a:extLst>
          </p:cNvPr>
          <p:cNvSpPr/>
          <p:nvPr/>
        </p:nvSpPr>
        <p:spPr>
          <a:xfrm rot="1320000">
            <a:off x="7697346" y="129800"/>
            <a:ext cx="6621780" cy="6621780"/>
          </a:xfrm>
          <a:prstGeom prst="chord">
            <a:avLst/>
          </a:prstGeom>
          <a:blipFill dpi="0" rotWithShape="0">
            <a:blip r:embed="rId2"/>
            <a:srcRect/>
            <a:stretch>
              <a:fillRect l="-1320" t="-31697" r="-2184" b="-31334"/>
            </a:stretch>
          </a:blipFill>
          <a:ln w="127000">
            <a:solidFill>
              <a:srgbClr val="DDB726"/>
            </a:solidFill>
          </a:ln>
          <a:effectLst>
            <a:outerShdw blurRad="165100" dist="1397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A448D6-AE69-4C1C-901B-9261B48D03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6308" y="957912"/>
            <a:ext cx="1087438" cy="1093788"/>
            <a:chOff x="2011" y="3599"/>
            <a:chExt cx="685" cy="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DE82C6E-55B1-4F1F-90C2-2207212F3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B1A02FD6-1082-4045-8F2E-3B0155DD4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FDB4BBC-92B9-4DA8-B8B6-2F98065EB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1F8761D-0A65-4140-91D0-CB3E6EC12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B61061C-9DCA-4200-9E93-3593D020D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4536E0ED-3711-47A3-A18F-8537F98F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A9D65E41-FD67-4332-8C09-5CE6FD9F0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FA09632-4743-4BAE-9823-24553341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627169EC-8F5E-4FF8-8C48-F80E87784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E1E3BF27-C4FC-4D09-9750-DA4279691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73E4EB21-1B10-4D48-89F5-1F60D235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4A808A31-6748-4CFE-98D6-A9A564B4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574B9514-65F4-48B4-8CE0-AA38E252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46B5F919-D7C3-4D5B-89DF-7B843A4BF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B821C47F-4086-43D0-9AD6-39756A9B8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62260FC2-E0C1-47F8-8BC1-616B1BAA4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7926320D-5334-4928-9710-2E8BDEA5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4F0737AA-EAD3-4B4B-AE63-AAA25696F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98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30" grpId="0" build="p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F38-2BFE-4A93-AEB0-F01D21B7FD52}"/>
              </a:ext>
            </a:extLst>
          </p:cNvPr>
          <p:cNvSpPr/>
          <p:nvPr/>
        </p:nvSpPr>
        <p:spPr>
          <a:xfrm>
            <a:off x="320040" y="1"/>
            <a:ext cx="3680460" cy="68580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9D9C-67F3-4030-B324-D73092DD6B7F}"/>
              </a:ext>
            </a:extLst>
          </p:cNvPr>
          <p:cNvSpPr txBox="1"/>
          <p:nvPr/>
        </p:nvSpPr>
        <p:spPr>
          <a:xfrm>
            <a:off x="615886" y="3976785"/>
            <a:ext cx="308876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Make people part of the </a:t>
            </a:r>
            <a:r>
              <a:rPr lang="en-US" sz="2800" b="1" dirty="0">
                <a:solidFill>
                  <a:schemeClr val="bg1"/>
                </a:solidFill>
              </a:rPr>
              <a:t>solution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not the </a:t>
            </a:r>
            <a:r>
              <a:rPr lang="en-US" sz="2800" b="1" dirty="0">
                <a:solidFill>
                  <a:schemeClr val="bg1"/>
                </a:solidFill>
              </a:rPr>
              <a:t>problem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C5891-A909-4F09-A4D3-AB7BB58EF89D}"/>
              </a:ext>
            </a:extLst>
          </p:cNvPr>
          <p:cNvGrpSpPr/>
          <p:nvPr/>
        </p:nvGrpSpPr>
        <p:grpSpPr>
          <a:xfrm>
            <a:off x="998982" y="2338122"/>
            <a:ext cx="2326815" cy="1382230"/>
            <a:chOff x="998982" y="2025963"/>
            <a:chExt cx="2326815" cy="1382230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7E3D4BD-94D0-4B5F-992D-40B01908AAA3}"/>
                </a:ext>
              </a:extLst>
            </p:cNvPr>
            <p:cNvSpPr/>
            <p:nvPr/>
          </p:nvSpPr>
          <p:spPr>
            <a:xfrm rot="5400000">
              <a:off x="98696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078C2D-EF9E-4DB9-92DB-563B723A8161}"/>
                </a:ext>
              </a:extLst>
            </p:cNvPr>
            <p:cNvSpPr/>
            <p:nvPr/>
          </p:nvSpPr>
          <p:spPr>
            <a:xfrm rot="16200000" flipH="1">
              <a:off x="316120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F4624A-A34D-46FF-9BC7-D3E924001B05}"/>
                </a:ext>
              </a:extLst>
            </p:cNvPr>
            <p:cNvSpPr txBox="1"/>
            <p:nvPr/>
          </p:nvSpPr>
          <p:spPr>
            <a:xfrm>
              <a:off x="998982" y="2025963"/>
              <a:ext cx="2322576" cy="138223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ctr" defTabSz="1219151">
                <a:lnSpc>
                  <a:spcPct val="85000"/>
                </a:lnSpc>
                <a:spcBef>
                  <a:spcPct val="0"/>
                </a:spcBef>
                <a:buNone/>
                <a:defRPr sz="48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Smart Queue</a:t>
              </a:r>
            </a:p>
          </p:txBody>
        </p:sp>
      </p:grpSp>
      <p:sp>
        <p:nvSpPr>
          <p:cNvPr id="2" name="Partial Circle 1">
            <a:extLst>
              <a:ext uri="{FF2B5EF4-FFF2-40B4-BE49-F238E27FC236}">
                <a16:creationId xmlns:a16="http://schemas.microsoft.com/office/drawing/2014/main" id="{79BCC42C-5E53-4346-BA03-1842BDA10FA5}"/>
              </a:ext>
            </a:extLst>
          </p:cNvPr>
          <p:cNvSpPr/>
          <p:nvPr/>
        </p:nvSpPr>
        <p:spPr>
          <a:xfrm rot="5400000">
            <a:off x="7604760" y="5227110"/>
            <a:ext cx="3261780" cy="3261780"/>
          </a:xfrm>
          <a:prstGeom prst="pie">
            <a:avLst>
              <a:gd name="adj1" fmla="val 5401429"/>
              <a:gd name="adj2" fmla="val 16200000"/>
            </a:avLst>
          </a:prstGeom>
          <a:blipFill dpi="0" rotWithShape="0">
            <a:blip r:embed="rId2"/>
            <a:srcRect/>
            <a:stretch>
              <a:fillRect l="127" t="-109278" r="-737" b="-174702"/>
            </a:stretch>
          </a:blipFill>
          <a:ln w="127000">
            <a:solidFill>
              <a:srgbClr val="DDB726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77956D-7A69-4B0A-958C-A4B7194B0206}"/>
              </a:ext>
            </a:extLst>
          </p:cNvPr>
          <p:cNvSpPr/>
          <p:nvPr/>
        </p:nvSpPr>
        <p:spPr>
          <a:xfrm>
            <a:off x="7768804" y="1963312"/>
            <a:ext cx="2931376" cy="2931376"/>
          </a:xfrm>
          <a:prstGeom prst="ellipse">
            <a:avLst/>
          </a:prstGeom>
          <a:blipFill dpi="0" rotWithShape="0">
            <a:blip r:embed="rId3"/>
            <a:srcRect/>
            <a:stretch>
              <a:fillRect l="78" t="-39788" b="-59665"/>
            </a:stretch>
          </a:blipFill>
          <a:ln w="127000">
            <a:solidFill>
              <a:srgbClr val="DDB726"/>
            </a:solidFill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8801FA38-DFAC-4FD5-A429-DAD82722F0FA}"/>
              </a:ext>
            </a:extLst>
          </p:cNvPr>
          <p:cNvSpPr/>
          <p:nvPr/>
        </p:nvSpPr>
        <p:spPr>
          <a:xfrm rot="16200000" flipV="1">
            <a:off x="7604760" y="-1630890"/>
            <a:ext cx="3261780" cy="3261780"/>
          </a:xfrm>
          <a:prstGeom prst="pie">
            <a:avLst>
              <a:gd name="adj1" fmla="val 5412218"/>
              <a:gd name="adj2" fmla="val 16200000"/>
            </a:avLst>
          </a:prstGeom>
          <a:blipFill dpi="0" rotWithShape="0">
            <a:blip r:embed="rId4"/>
            <a:srcRect/>
            <a:stretch>
              <a:fillRect l="127" t="-191105" r="-737" b="-92875"/>
            </a:stretch>
          </a:blipFill>
          <a:ln w="127000">
            <a:solidFill>
              <a:srgbClr val="DDB72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0B67EB-2D3A-4C34-9452-2209B7CB127C}"/>
              </a:ext>
            </a:extLst>
          </p:cNvPr>
          <p:cNvGrpSpPr/>
          <p:nvPr/>
        </p:nvGrpSpPr>
        <p:grpSpPr>
          <a:xfrm>
            <a:off x="4311760" y="2028617"/>
            <a:ext cx="3813667" cy="2800767"/>
            <a:chOff x="4346485" y="1782396"/>
            <a:chExt cx="3813667" cy="280076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9D2331-42D9-495F-93F2-E82CCB78B4CE}"/>
                </a:ext>
              </a:extLst>
            </p:cNvPr>
            <p:cNvSpPr/>
            <p:nvPr/>
          </p:nvSpPr>
          <p:spPr>
            <a:xfrm>
              <a:off x="4346485" y="1782396"/>
              <a:ext cx="3200400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br>
                <a:rPr lang="en-US" sz="3200" b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Times New Roman" panose="02020603050405020304" pitchFamily="18" charset="0"/>
                </a:rPr>
              </a:br>
              <a:r>
                <a:rPr lang="en-US" sz="2400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  <a:t>monitors the complex transit network and offers each rider </a:t>
              </a:r>
              <a:br>
                <a:rPr lang="en-US" sz="2400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</a:br>
              <a:r>
                <a:rPr lang="en-US" sz="2400" b="1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  <a:t>real-time rewards </a:t>
              </a:r>
              <a:br>
                <a:rPr lang="en-US" sz="2400" b="1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</a:br>
              <a:r>
                <a:rPr lang="en-US" sz="2400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  <a:t>for willingly keeping a </a:t>
              </a:r>
              <a:r>
                <a:rPr lang="en-US" sz="2400" b="1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  <a:t>safe social distance</a:t>
              </a:r>
              <a:r>
                <a:rPr lang="en-US" sz="2400" dirty="0">
                  <a:solidFill>
                    <a:schemeClr val="bg2"/>
                  </a:solidFill>
                  <a:latin typeface="+mj-lt"/>
                  <a:ea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FB390A-3F29-494F-9326-83EE71C21B62}"/>
                </a:ext>
              </a:extLst>
            </p:cNvPr>
            <p:cNvSpPr/>
            <p:nvPr/>
          </p:nvSpPr>
          <p:spPr>
            <a:xfrm>
              <a:off x="4346485" y="1782396"/>
              <a:ext cx="3813667" cy="58477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3200" b="1" dirty="0">
                  <a:solidFill>
                    <a:schemeClr val="accent4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Times New Roman" panose="02020603050405020304" pitchFamily="18" charset="0"/>
                </a:rPr>
                <a:t>The Smart Queue </a:t>
              </a:r>
              <a:endParaRPr lang="en-US" sz="2400" dirty="0">
                <a:solidFill>
                  <a:schemeClr val="bg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1FA55F-E242-4403-B10A-42940779EE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6308" y="957912"/>
            <a:ext cx="1087438" cy="1093788"/>
            <a:chOff x="2011" y="3599"/>
            <a:chExt cx="685" cy="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3DA616A-460E-4D15-989A-D3717902ED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E79BD2A-EBC4-439F-9D20-457E37730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9C623D88-A023-4BDB-9A5B-8311A94A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DFA3B9-C28C-4A16-9B6F-EB49B53DC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59138CE9-8825-4004-BD81-A56AE9C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A1450EB3-AAD6-4354-AE53-0BE32CBD2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86335BB-0580-4F0B-8594-DE1049F8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FE4C7BB-3D12-4C35-8B4E-A44BFC7FD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5FB21466-4E0C-45F3-B6F8-42D36BE80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BFBE8CAC-7EDD-4FB7-970E-69FC3F04D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9A251E3-7384-47B5-9126-2707B087B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6F93FA83-C554-458E-8D72-04475B65E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C392AE9-2968-435E-ADD4-174BC6B1E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29FA6973-3373-496C-9B32-87100281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B226CD93-0584-4D33-B0EB-9D454125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C5A14D1E-E02A-4EEA-B6C9-A32B6E803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CD07F4B-DD5F-457B-B850-989C00979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F60553DA-F3C9-40A9-A17F-1A71DCB81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948908"/>
      </p:ext>
    </p:extLst>
  </p:cSld>
  <p:clrMapOvr>
    <a:masterClrMapping/>
  </p:clrMapOvr>
  <p:transition spd="slow" advClick="0" advTm="12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57F38-2BFE-4A93-AEB0-F01D21B7FD52}"/>
              </a:ext>
            </a:extLst>
          </p:cNvPr>
          <p:cNvSpPr/>
          <p:nvPr/>
        </p:nvSpPr>
        <p:spPr>
          <a:xfrm>
            <a:off x="320040" y="1"/>
            <a:ext cx="3680460" cy="68580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19D9C-67F3-4030-B324-D73092DD6B7F}"/>
              </a:ext>
            </a:extLst>
          </p:cNvPr>
          <p:cNvSpPr txBox="1"/>
          <p:nvPr/>
        </p:nvSpPr>
        <p:spPr>
          <a:xfrm>
            <a:off x="615886" y="3976785"/>
            <a:ext cx="308876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Make people part of the </a:t>
            </a:r>
            <a:r>
              <a:rPr lang="en-US" sz="2800" b="1" dirty="0">
                <a:solidFill>
                  <a:schemeClr val="bg1"/>
                </a:solidFill>
              </a:rPr>
              <a:t>solution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not the </a:t>
            </a:r>
            <a:r>
              <a:rPr lang="en-US" sz="2800" b="1" dirty="0">
                <a:solidFill>
                  <a:schemeClr val="bg1"/>
                </a:solidFill>
              </a:rPr>
              <a:t>problem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C5891-A909-4F09-A4D3-AB7BB58EF89D}"/>
              </a:ext>
            </a:extLst>
          </p:cNvPr>
          <p:cNvGrpSpPr/>
          <p:nvPr/>
        </p:nvGrpSpPr>
        <p:grpSpPr>
          <a:xfrm>
            <a:off x="998982" y="2338122"/>
            <a:ext cx="2326815" cy="1382230"/>
            <a:chOff x="998982" y="2025963"/>
            <a:chExt cx="2326815" cy="1382230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C7E3D4BD-94D0-4B5F-992D-40B01908AAA3}"/>
                </a:ext>
              </a:extLst>
            </p:cNvPr>
            <p:cNvSpPr/>
            <p:nvPr/>
          </p:nvSpPr>
          <p:spPr>
            <a:xfrm rot="5400000">
              <a:off x="98696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2C078C2D-EF9E-4DB9-92DB-563B723A8161}"/>
                </a:ext>
              </a:extLst>
            </p:cNvPr>
            <p:cNvSpPr/>
            <p:nvPr/>
          </p:nvSpPr>
          <p:spPr>
            <a:xfrm rot="16200000" flipH="1">
              <a:off x="3161205" y="2631353"/>
              <a:ext cx="176784" cy="152400"/>
            </a:xfrm>
            <a:prstGeom prst="triangle">
              <a:avLst/>
            </a:prstGeom>
            <a:solidFill>
              <a:srgbClr val="DDB72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F4624A-A34D-46FF-9BC7-D3E924001B05}"/>
                </a:ext>
              </a:extLst>
            </p:cNvPr>
            <p:cNvSpPr txBox="1"/>
            <p:nvPr/>
          </p:nvSpPr>
          <p:spPr>
            <a:xfrm>
              <a:off x="998982" y="2025963"/>
              <a:ext cx="2322576" cy="138223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lvl1pPr algn="ctr" defTabSz="1219151">
                <a:lnSpc>
                  <a:spcPct val="85000"/>
                </a:lnSpc>
                <a:spcBef>
                  <a:spcPct val="0"/>
                </a:spcBef>
                <a:buNone/>
                <a:defRPr sz="48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Smart Queue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C9D2331-42D9-495F-93F2-E82CCB78B4CE}"/>
              </a:ext>
            </a:extLst>
          </p:cNvPr>
          <p:cNvSpPr/>
          <p:nvPr/>
        </p:nvSpPr>
        <p:spPr>
          <a:xfrm>
            <a:off x="4404360" y="2459504"/>
            <a:ext cx="2941320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  <a:latin typeface="+mj-lt"/>
                <a:ea typeface="Times New Roman" panose="02020603050405020304" pitchFamily="18" charset="0"/>
              </a:rPr>
              <a:t>Instead of imposing travel restrictions, we gave people </a:t>
            </a:r>
            <a:r>
              <a:rPr lang="en-US" sz="2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imes New Roman" panose="02020603050405020304" pitchFamily="18" charset="0"/>
              </a:rPr>
              <a:t>incentives</a:t>
            </a:r>
            <a:r>
              <a:rPr lang="en-US" sz="2400" dirty="0">
                <a:solidFill>
                  <a:schemeClr val="bg2"/>
                </a:solidFill>
                <a:latin typeface="+mj-lt"/>
                <a:ea typeface="Times New Roman" panose="02020603050405020304" pitchFamily="18" charset="0"/>
              </a:rPr>
              <a:t> to look out for each other.</a:t>
            </a:r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12A4DAA1-5556-42DA-B85F-20FF7CC1F3EF}"/>
              </a:ext>
            </a:extLst>
          </p:cNvPr>
          <p:cNvSpPr/>
          <p:nvPr/>
        </p:nvSpPr>
        <p:spPr>
          <a:xfrm rot="1320000">
            <a:off x="7697346" y="129800"/>
            <a:ext cx="6621780" cy="6621780"/>
          </a:xfrm>
          <a:prstGeom prst="chord">
            <a:avLst/>
          </a:prstGeom>
          <a:blipFill dpi="0" rotWithShape="0">
            <a:blip r:embed="rId2"/>
            <a:srcRect/>
            <a:stretch>
              <a:fillRect l="-1320" t="979" r="-2184" b="-64011"/>
            </a:stretch>
          </a:blipFill>
          <a:ln w="127000">
            <a:solidFill>
              <a:srgbClr val="DDB726"/>
            </a:solidFill>
          </a:ln>
          <a:effectLst>
            <a:outerShdw blurRad="165100" dist="1397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77F42-8659-48D7-B6CB-6A5E9412BBE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6308" y="957912"/>
            <a:ext cx="1087438" cy="1093788"/>
            <a:chOff x="2011" y="3599"/>
            <a:chExt cx="685" cy="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7FA3D47-6B50-45E6-B7AE-CB169FDE07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A0384CE-D540-466A-A0E5-83ABA5C8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681C624-70F8-42F8-A87F-9E87AEC9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68D8088-79E0-40FE-BD88-5C9308400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861732C9-C94D-47AA-A6C3-6D3B7826C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DE4D41C5-0A0B-46FB-9DD4-1E695BE3D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FF9F0662-4D67-4772-B938-DF0A2518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AB539D2-0F44-4EBC-A40A-239066835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55BB2CE-5650-4BBB-BF3E-77D603F6F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B4BE54C5-17E7-4AEB-B450-701454785F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75CF2DD0-56E4-43B3-807D-6598635D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B6314B56-CB99-4F0E-98BF-5968961F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CE4AB90F-9324-407A-8519-7324329E8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A8D07512-5B6F-4484-83C3-D50E5FA5C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9">
              <a:extLst>
                <a:ext uri="{FF2B5EF4-FFF2-40B4-BE49-F238E27FC236}">
                  <a16:creationId xmlns:a16="http://schemas.microsoft.com/office/drawing/2014/main" id="{5EAFC630-18E3-4274-B4DC-8C265D3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>
              <a:extLst>
                <a:ext uri="{FF2B5EF4-FFF2-40B4-BE49-F238E27FC236}">
                  <a16:creationId xmlns:a16="http://schemas.microsoft.com/office/drawing/2014/main" id="{F5AC6980-0027-4A1D-BA45-F89AF90F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ABBBE5D5-090E-47D1-837F-FE0962CCC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2">
              <a:extLst>
                <a:ext uri="{FF2B5EF4-FFF2-40B4-BE49-F238E27FC236}">
                  <a16:creationId xmlns:a16="http://schemas.microsoft.com/office/drawing/2014/main" id="{B391758C-1659-416C-B6E7-34D1F8BBF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76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9A35D8-4F72-4782-8120-2349E6580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45" y="311728"/>
            <a:ext cx="2880694" cy="6234545"/>
          </a:xfrm>
          <a:prstGeom prst="rect">
            <a:avLst/>
          </a:prstGeom>
          <a:ln w="571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59F9CA-1609-4BB0-AE51-4A803A91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23" y="311728"/>
            <a:ext cx="2880694" cy="6234545"/>
          </a:xfrm>
          <a:prstGeom prst="rect">
            <a:avLst/>
          </a:prstGeom>
          <a:ln w="57150">
            <a:solidFill>
              <a:schemeClr val="bg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A8E5C64-6E4A-4A10-80B4-724137C08568}"/>
              </a:ext>
            </a:extLst>
          </p:cNvPr>
          <p:cNvGrpSpPr/>
          <p:nvPr/>
        </p:nvGrpSpPr>
        <p:grpSpPr>
          <a:xfrm>
            <a:off x="304800" y="1"/>
            <a:ext cx="3680460" cy="6858000"/>
            <a:chOff x="304800" y="1"/>
            <a:chExt cx="368046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757F38-2BFE-4A93-AEB0-F01D21B7FD52}"/>
                </a:ext>
              </a:extLst>
            </p:cNvPr>
            <p:cNvSpPr/>
            <p:nvPr/>
          </p:nvSpPr>
          <p:spPr>
            <a:xfrm>
              <a:off x="304800" y="1"/>
              <a:ext cx="3680460" cy="6858000"/>
            </a:xfrm>
            <a:prstGeom prst="rect">
              <a:avLst/>
            </a:prstGeom>
            <a:solidFill>
              <a:srgbClr val="6F2C9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119D9C-67F3-4030-B324-D73092DD6B7F}"/>
                </a:ext>
              </a:extLst>
            </p:cNvPr>
            <p:cNvSpPr txBox="1"/>
            <p:nvPr/>
          </p:nvSpPr>
          <p:spPr>
            <a:xfrm>
              <a:off x="600646" y="3976785"/>
              <a:ext cx="3088769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bg1"/>
                  </a:solidFill>
                </a:rPr>
                <a:t>Make people part of the </a:t>
              </a:r>
              <a:r>
                <a:rPr lang="en-US" sz="2800" b="1" dirty="0">
                  <a:solidFill>
                    <a:schemeClr val="bg1"/>
                  </a:solidFill>
                </a:rPr>
                <a:t>solution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</a:p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bg1"/>
                  </a:solidFill>
                </a:rPr>
                <a:t>not the </a:t>
              </a:r>
              <a:r>
                <a:rPr lang="en-US" sz="2800" b="1" dirty="0">
                  <a:solidFill>
                    <a:schemeClr val="bg1"/>
                  </a:solidFill>
                </a:rPr>
                <a:t>problem</a:t>
              </a:r>
              <a:r>
                <a:rPr lang="en-US" sz="2800" dirty="0">
                  <a:solidFill>
                    <a:schemeClr val="bg1"/>
                  </a:solidFill>
                </a:rPr>
                <a:t>.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CC5891-A909-4F09-A4D3-AB7BB58EF89D}"/>
                </a:ext>
              </a:extLst>
            </p:cNvPr>
            <p:cNvGrpSpPr/>
            <p:nvPr/>
          </p:nvGrpSpPr>
          <p:grpSpPr>
            <a:xfrm>
              <a:off x="983742" y="2338122"/>
              <a:ext cx="2326815" cy="1382230"/>
              <a:chOff x="998982" y="2025963"/>
              <a:chExt cx="2326815" cy="1382230"/>
            </a:xfrm>
          </p:grpSpPr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C7E3D4BD-94D0-4B5F-992D-40B01908AAA3}"/>
                  </a:ext>
                </a:extLst>
              </p:cNvPr>
              <p:cNvSpPr/>
              <p:nvPr/>
            </p:nvSpPr>
            <p:spPr>
              <a:xfrm rot="5400000">
                <a:off x="986965" y="2631353"/>
                <a:ext cx="176784" cy="152400"/>
              </a:xfrm>
              <a:prstGeom prst="triangle">
                <a:avLst/>
              </a:prstGeom>
              <a:solidFill>
                <a:srgbClr val="DDB72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C078C2D-EF9E-4DB9-92DB-563B723A8161}"/>
                  </a:ext>
                </a:extLst>
              </p:cNvPr>
              <p:cNvSpPr/>
              <p:nvPr/>
            </p:nvSpPr>
            <p:spPr>
              <a:xfrm rot="16200000" flipH="1">
                <a:off x="3161205" y="2631353"/>
                <a:ext cx="176784" cy="152400"/>
              </a:xfrm>
              <a:prstGeom prst="triangle">
                <a:avLst/>
              </a:prstGeom>
              <a:solidFill>
                <a:srgbClr val="DDB72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F4624A-A34D-46FF-9BC7-D3E924001B05}"/>
                  </a:ext>
                </a:extLst>
              </p:cNvPr>
              <p:cNvSpPr txBox="1"/>
              <p:nvPr/>
            </p:nvSpPr>
            <p:spPr>
              <a:xfrm>
                <a:off x="998982" y="2025963"/>
                <a:ext cx="2322576" cy="1382230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algn="ctr" defTabSz="1219151">
                  <a:lnSpc>
                    <a:spcPct val="85000"/>
                  </a:lnSpc>
                  <a:spcBef>
                    <a:spcPct val="0"/>
                  </a:spcBef>
                  <a:buNone/>
                  <a:defRPr sz="48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Smart Queue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F208A8-05BA-4085-8323-6847D68C9B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26308" y="957912"/>
              <a:ext cx="1087438" cy="1093788"/>
              <a:chOff x="2011" y="3599"/>
              <a:chExt cx="685" cy="68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EB865D40-8110-405D-A696-1C23E1241D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1" y="3599"/>
                <a:ext cx="685" cy="689"/>
              </a:xfrm>
              <a:custGeom>
                <a:avLst/>
                <a:gdLst>
                  <a:gd name="T0" fmla="*/ 652 w 716"/>
                  <a:gd name="T1" fmla="*/ 561 h 720"/>
                  <a:gd name="T2" fmla="*/ 616 w 716"/>
                  <a:gd name="T3" fmla="*/ 532 h 720"/>
                  <a:gd name="T4" fmla="*/ 548 w 716"/>
                  <a:gd name="T5" fmla="*/ 98 h 720"/>
                  <a:gd name="T6" fmla="*/ 130 w 716"/>
                  <a:gd name="T7" fmla="*/ 122 h 720"/>
                  <a:gd name="T8" fmla="*/ 93 w 716"/>
                  <a:gd name="T9" fmla="*/ 538 h 720"/>
                  <a:gd name="T10" fmla="*/ 529 w 716"/>
                  <a:gd name="T11" fmla="*/ 618 h 720"/>
                  <a:gd name="T12" fmla="*/ 562 w 716"/>
                  <a:gd name="T13" fmla="*/ 651 h 720"/>
                  <a:gd name="T14" fmla="*/ 655 w 716"/>
                  <a:gd name="T15" fmla="*/ 653 h 720"/>
                  <a:gd name="T16" fmla="*/ 652 w 716"/>
                  <a:gd name="T17" fmla="*/ 561 h 720"/>
                  <a:gd name="T18" fmla="*/ 352 w 716"/>
                  <a:gd name="T19" fmla="*/ 552 h 720"/>
                  <a:gd name="T20" fmla="*/ 152 w 716"/>
                  <a:gd name="T21" fmla="*/ 351 h 720"/>
                  <a:gd name="T22" fmla="*/ 352 w 716"/>
                  <a:gd name="T23" fmla="*/ 151 h 720"/>
                  <a:gd name="T24" fmla="*/ 552 w 716"/>
                  <a:gd name="T25" fmla="*/ 351 h 720"/>
                  <a:gd name="T26" fmla="*/ 352 w 716"/>
                  <a:gd name="T27" fmla="*/ 552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720">
                    <a:moveTo>
                      <a:pt x="652" y="561"/>
                    </a:moveTo>
                    <a:cubicBezTo>
                      <a:pt x="640" y="550"/>
                      <a:pt x="627" y="541"/>
                      <a:pt x="616" y="532"/>
                    </a:cubicBezTo>
                    <a:cubicBezTo>
                      <a:pt x="716" y="373"/>
                      <a:pt x="671" y="194"/>
                      <a:pt x="548" y="98"/>
                    </a:cubicBezTo>
                    <a:cubicBezTo>
                      <a:pt x="422" y="0"/>
                      <a:pt x="245" y="10"/>
                      <a:pt x="130" y="122"/>
                    </a:cubicBezTo>
                    <a:cubicBezTo>
                      <a:pt x="15" y="232"/>
                      <a:pt x="0" y="409"/>
                      <a:pt x="93" y="538"/>
                    </a:cubicBezTo>
                    <a:cubicBezTo>
                      <a:pt x="183" y="663"/>
                      <a:pt x="364" y="720"/>
                      <a:pt x="529" y="618"/>
                    </a:cubicBezTo>
                    <a:cubicBezTo>
                      <a:pt x="541" y="629"/>
                      <a:pt x="551" y="640"/>
                      <a:pt x="562" y="651"/>
                    </a:cubicBezTo>
                    <a:cubicBezTo>
                      <a:pt x="590" y="678"/>
                      <a:pt x="629" y="679"/>
                      <a:pt x="655" y="653"/>
                    </a:cubicBezTo>
                    <a:cubicBezTo>
                      <a:pt x="680" y="628"/>
                      <a:pt x="679" y="588"/>
                      <a:pt x="652" y="561"/>
                    </a:cubicBezTo>
                    <a:close/>
                    <a:moveTo>
                      <a:pt x="352" y="552"/>
                    </a:moveTo>
                    <a:cubicBezTo>
                      <a:pt x="242" y="552"/>
                      <a:pt x="152" y="462"/>
                      <a:pt x="152" y="351"/>
                    </a:cubicBezTo>
                    <a:cubicBezTo>
                      <a:pt x="152" y="241"/>
                      <a:pt x="242" y="151"/>
                      <a:pt x="352" y="151"/>
                    </a:cubicBezTo>
                    <a:cubicBezTo>
                      <a:pt x="463" y="151"/>
                      <a:pt x="552" y="241"/>
                      <a:pt x="552" y="351"/>
                    </a:cubicBezTo>
                    <a:cubicBezTo>
                      <a:pt x="552" y="462"/>
                      <a:pt x="463" y="552"/>
                      <a:pt x="352" y="5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CD60F885-1E2C-4283-BE87-324C8F44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4013"/>
                <a:ext cx="54" cy="17"/>
              </a:xfrm>
              <a:custGeom>
                <a:avLst/>
                <a:gdLst>
                  <a:gd name="T0" fmla="*/ 0 w 54"/>
                  <a:gd name="T1" fmla="*/ 0 h 17"/>
                  <a:gd name="T2" fmla="*/ 54 w 54"/>
                  <a:gd name="T3" fmla="*/ 0 h 17"/>
                  <a:gd name="T4" fmla="*/ 54 w 54"/>
                  <a:gd name="T5" fmla="*/ 17 h 17"/>
                  <a:gd name="T6" fmla="*/ 0 w 54"/>
                  <a:gd name="T7" fmla="*/ 17 h 17"/>
                  <a:gd name="T8" fmla="*/ 0 w 54"/>
                  <a:gd name="T9" fmla="*/ 0 h 17"/>
                  <a:gd name="T10" fmla="*/ 0 w 5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7">
                    <a:moveTo>
                      <a:pt x="0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05BA1383-6DCB-4924-AC3A-DD176D7C4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4048"/>
                <a:ext cx="54" cy="17"/>
              </a:xfrm>
              <a:custGeom>
                <a:avLst/>
                <a:gdLst>
                  <a:gd name="T0" fmla="*/ 0 w 56"/>
                  <a:gd name="T1" fmla="*/ 0 h 18"/>
                  <a:gd name="T2" fmla="*/ 19 w 56"/>
                  <a:gd name="T3" fmla="*/ 18 h 18"/>
                  <a:gd name="T4" fmla="*/ 38 w 56"/>
                  <a:gd name="T5" fmla="*/ 18 h 18"/>
                  <a:gd name="T6" fmla="*/ 56 w 56"/>
                  <a:gd name="T7" fmla="*/ 0 h 18"/>
                  <a:gd name="T8" fmla="*/ 56 w 56"/>
                  <a:gd name="T9" fmla="*/ 0 h 18"/>
                  <a:gd name="T10" fmla="*/ 0 w 56"/>
                  <a:gd name="T11" fmla="*/ 0 h 18"/>
                  <a:gd name="T12" fmla="*/ 0 w 56"/>
                  <a:gd name="T13" fmla="*/ 0 h 18"/>
                  <a:gd name="T14" fmla="*/ 0 w 56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">
                    <a:moveTo>
                      <a:pt x="0" y="0"/>
                    </a:moveTo>
                    <a:cubicBezTo>
                      <a:pt x="0" y="10"/>
                      <a:pt x="9" y="18"/>
                      <a:pt x="19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8" y="18"/>
                      <a:pt x="56" y="1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2B849AF8-A9D2-419A-B77C-AA45875B78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3853"/>
                <a:ext cx="142" cy="141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46 w 148"/>
                  <a:gd name="T5" fmla="*/ 148 h 148"/>
                  <a:gd name="T6" fmla="*/ 102 w 148"/>
                  <a:gd name="T7" fmla="*/ 148 h 148"/>
                  <a:gd name="T8" fmla="*/ 148 w 148"/>
                  <a:gd name="T9" fmla="*/ 74 h 148"/>
                  <a:gd name="T10" fmla="*/ 74 w 148"/>
                  <a:gd name="T11" fmla="*/ 0 h 148"/>
                  <a:gd name="T12" fmla="*/ 74 w 148"/>
                  <a:gd name="T13" fmla="*/ 37 h 148"/>
                  <a:gd name="T14" fmla="*/ 38 w 148"/>
                  <a:gd name="T15" fmla="*/ 65 h 148"/>
                  <a:gd name="T16" fmla="*/ 19 w 148"/>
                  <a:gd name="T17" fmla="*/ 65 h 148"/>
                  <a:gd name="T18" fmla="*/ 74 w 148"/>
                  <a:gd name="T19" fmla="*/ 19 h 148"/>
                  <a:gd name="T20" fmla="*/ 74 w 148"/>
                  <a:gd name="T21" fmla="*/ 37 h 148"/>
                  <a:gd name="T22" fmla="*/ 74 w 148"/>
                  <a:gd name="T23" fmla="*/ 3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46" y="148"/>
                      <a:pt x="46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102" y="148"/>
                      <a:pt x="148" y="130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4" y="37"/>
                    </a:moveTo>
                    <a:cubicBezTo>
                      <a:pt x="57" y="37"/>
                      <a:pt x="42" y="49"/>
                      <a:pt x="38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4" y="39"/>
                      <a:pt x="47" y="19"/>
                      <a:pt x="74" y="19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B9B4382D-6562-43FD-9FCE-6517A8302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907"/>
                <a:ext cx="37" cy="16"/>
              </a:xfrm>
              <a:custGeom>
                <a:avLst/>
                <a:gdLst>
                  <a:gd name="T0" fmla="*/ 30 w 38"/>
                  <a:gd name="T1" fmla="*/ 0 h 16"/>
                  <a:gd name="T2" fmla="*/ 8 w 38"/>
                  <a:gd name="T3" fmla="*/ 0 h 16"/>
                  <a:gd name="T4" fmla="*/ 0 w 38"/>
                  <a:gd name="T5" fmla="*/ 8 h 16"/>
                  <a:gd name="T6" fmla="*/ 8 w 38"/>
                  <a:gd name="T7" fmla="*/ 16 h 16"/>
                  <a:gd name="T8" fmla="*/ 30 w 38"/>
                  <a:gd name="T9" fmla="*/ 16 h 16"/>
                  <a:gd name="T10" fmla="*/ 38 w 38"/>
                  <a:gd name="T11" fmla="*/ 8 h 16"/>
                  <a:gd name="T12" fmla="*/ 30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3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6"/>
                      <a:pt x="38" y="12"/>
                      <a:pt x="38" y="8"/>
                    </a:cubicBezTo>
                    <a:cubicBezTo>
                      <a:pt x="38" y="3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ADCA9C16-397D-40BA-8FE1-62E6863F5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3800"/>
                <a:ext cx="16" cy="37"/>
              </a:xfrm>
              <a:custGeom>
                <a:avLst/>
                <a:gdLst>
                  <a:gd name="T0" fmla="*/ 8 w 16"/>
                  <a:gd name="T1" fmla="*/ 38 h 38"/>
                  <a:gd name="T2" fmla="*/ 16 w 16"/>
                  <a:gd name="T3" fmla="*/ 30 h 38"/>
                  <a:gd name="T4" fmla="*/ 16 w 16"/>
                  <a:gd name="T5" fmla="*/ 9 h 38"/>
                  <a:gd name="T6" fmla="*/ 8 w 16"/>
                  <a:gd name="T7" fmla="*/ 0 h 38"/>
                  <a:gd name="T8" fmla="*/ 0 w 16"/>
                  <a:gd name="T9" fmla="*/ 9 h 38"/>
                  <a:gd name="T10" fmla="*/ 0 w 16"/>
                  <a:gd name="T11" fmla="*/ 30 h 38"/>
                  <a:gd name="T12" fmla="*/ 8 w 16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">
                    <a:moveTo>
                      <a:pt x="8" y="38"/>
                    </a:moveTo>
                    <a:cubicBezTo>
                      <a:pt x="13" y="38"/>
                      <a:pt x="16" y="34"/>
                      <a:pt x="16" y="3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4"/>
                      <a:pt x="13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4" y="38"/>
                      <a:pt x="8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id="{5A650CDB-5343-4088-982B-F2CBCFDF2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3907"/>
                <a:ext cx="37" cy="16"/>
              </a:xfrm>
              <a:custGeom>
                <a:avLst/>
                <a:gdLst>
                  <a:gd name="T0" fmla="*/ 39 w 39"/>
                  <a:gd name="T1" fmla="*/ 8 h 16"/>
                  <a:gd name="T2" fmla="*/ 31 w 39"/>
                  <a:gd name="T3" fmla="*/ 0 h 16"/>
                  <a:gd name="T4" fmla="*/ 8 w 39"/>
                  <a:gd name="T5" fmla="*/ 0 h 16"/>
                  <a:gd name="T6" fmla="*/ 0 w 39"/>
                  <a:gd name="T7" fmla="*/ 8 h 16"/>
                  <a:gd name="T8" fmla="*/ 8 w 39"/>
                  <a:gd name="T9" fmla="*/ 16 h 16"/>
                  <a:gd name="T10" fmla="*/ 31 w 39"/>
                  <a:gd name="T11" fmla="*/ 16 h 16"/>
                  <a:gd name="T12" fmla="*/ 39 w 39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6">
                    <a:moveTo>
                      <a:pt x="39" y="8"/>
                    </a:moveTo>
                    <a:cubicBezTo>
                      <a:pt x="39" y="3"/>
                      <a:pt x="35" y="0"/>
                      <a:pt x="3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5" y="16"/>
                      <a:pt x="39" y="12"/>
                      <a:pt x="39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BC681E60-4B14-4C10-B2AB-306C0FBE1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3830"/>
                <a:ext cx="29" cy="30"/>
              </a:xfrm>
              <a:custGeom>
                <a:avLst/>
                <a:gdLst>
                  <a:gd name="T0" fmla="*/ 16 w 31"/>
                  <a:gd name="T1" fmla="*/ 29 h 31"/>
                  <a:gd name="T2" fmla="*/ 22 w 31"/>
                  <a:gd name="T3" fmla="*/ 31 h 31"/>
                  <a:gd name="T4" fmla="*/ 27 w 31"/>
                  <a:gd name="T5" fmla="*/ 29 h 31"/>
                  <a:gd name="T6" fmla="*/ 27 w 31"/>
                  <a:gd name="T7" fmla="*/ 17 h 31"/>
                  <a:gd name="T8" fmla="*/ 14 w 31"/>
                  <a:gd name="T9" fmla="*/ 4 h 31"/>
                  <a:gd name="T10" fmla="*/ 3 w 31"/>
                  <a:gd name="T11" fmla="*/ 4 h 31"/>
                  <a:gd name="T12" fmla="*/ 3 w 31"/>
                  <a:gd name="T13" fmla="*/ 15 h 31"/>
                  <a:gd name="T14" fmla="*/ 16 w 31"/>
                  <a:gd name="T15" fmla="*/ 29 h 31"/>
                  <a:gd name="T16" fmla="*/ 16 w 31"/>
                  <a:gd name="T17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1">
                    <a:moveTo>
                      <a:pt x="16" y="29"/>
                    </a:moveTo>
                    <a:cubicBezTo>
                      <a:pt x="17" y="30"/>
                      <a:pt x="20" y="31"/>
                      <a:pt x="22" y="31"/>
                    </a:cubicBezTo>
                    <a:cubicBezTo>
                      <a:pt x="24" y="31"/>
                      <a:pt x="26" y="30"/>
                      <a:pt x="27" y="29"/>
                    </a:cubicBezTo>
                    <a:cubicBezTo>
                      <a:pt x="31" y="26"/>
                      <a:pt x="31" y="20"/>
                      <a:pt x="27" y="1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0"/>
                      <a:pt x="6" y="0"/>
                      <a:pt x="3" y="4"/>
                    </a:cubicBezTo>
                    <a:cubicBezTo>
                      <a:pt x="0" y="7"/>
                      <a:pt x="0" y="12"/>
                      <a:pt x="3" y="15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id="{508E2CEE-57BF-4BDD-A3EC-BBA8604A6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30"/>
                <a:ext cx="30" cy="30"/>
              </a:xfrm>
              <a:custGeom>
                <a:avLst/>
                <a:gdLst>
                  <a:gd name="T0" fmla="*/ 8 w 31"/>
                  <a:gd name="T1" fmla="*/ 31 h 31"/>
                  <a:gd name="T2" fmla="*/ 14 w 31"/>
                  <a:gd name="T3" fmla="*/ 29 h 31"/>
                  <a:gd name="T4" fmla="*/ 27 w 31"/>
                  <a:gd name="T5" fmla="*/ 15 h 31"/>
                  <a:gd name="T6" fmla="*/ 27 w 31"/>
                  <a:gd name="T7" fmla="*/ 4 h 31"/>
                  <a:gd name="T8" fmla="*/ 16 w 31"/>
                  <a:gd name="T9" fmla="*/ 4 h 31"/>
                  <a:gd name="T10" fmla="*/ 3 w 31"/>
                  <a:gd name="T11" fmla="*/ 17 h 31"/>
                  <a:gd name="T12" fmla="*/ 3 w 31"/>
                  <a:gd name="T13" fmla="*/ 29 h 31"/>
                  <a:gd name="T14" fmla="*/ 8 w 3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1">
                    <a:moveTo>
                      <a:pt x="8" y="31"/>
                    </a:moveTo>
                    <a:cubicBezTo>
                      <a:pt x="10" y="31"/>
                      <a:pt x="13" y="30"/>
                      <a:pt x="14" y="29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1" y="12"/>
                      <a:pt x="31" y="7"/>
                      <a:pt x="27" y="4"/>
                    </a:cubicBezTo>
                    <a:cubicBezTo>
                      <a:pt x="24" y="0"/>
                      <a:pt x="19" y="0"/>
                      <a:pt x="16" y="4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0"/>
                      <a:pt x="0" y="26"/>
                      <a:pt x="3" y="29"/>
                    </a:cubicBezTo>
                    <a:cubicBezTo>
                      <a:pt x="4" y="30"/>
                      <a:pt x="6" y="31"/>
                      <a:pt x="8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id="{3305B25C-1B11-472D-8FBA-D075353F3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1" y="3599"/>
                <a:ext cx="685" cy="689"/>
              </a:xfrm>
              <a:custGeom>
                <a:avLst/>
                <a:gdLst>
                  <a:gd name="T0" fmla="*/ 652 w 716"/>
                  <a:gd name="T1" fmla="*/ 561 h 720"/>
                  <a:gd name="T2" fmla="*/ 616 w 716"/>
                  <a:gd name="T3" fmla="*/ 532 h 720"/>
                  <a:gd name="T4" fmla="*/ 548 w 716"/>
                  <a:gd name="T5" fmla="*/ 98 h 720"/>
                  <a:gd name="T6" fmla="*/ 130 w 716"/>
                  <a:gd name="T7" fmla="*/ 122 h 720"/>
                  <a:gd name="T8" fmla="*/ 93 w 716"/>
                  <a:gd name="T9" fmla="*/ 538 h 720"/>
                  <a:gd name="T10" fmla="*/ 529 w 716"/>
                  <a:gd name="T11" fmla="*/ 618 h 720"/>
                  <a:gd name="T12" fmla="*/ 562 w 716"/>
                  <a:gd name="T13" fmla="*/ 651 h 720"/>
                  <a:gd name="T14" fmla="*/ 655 w 716"/>
                  <a:gd name="T15" fmla="*/ 653 h 720"/>
                  <a:gd name="T16" fmla="*/ 652 w 716"/>
                  <a:gd name="T17" fmla="*/ 561 h 720"/>
                  <a:gd name="T18" fmla="*/ 352 w 716"/>
                  <a:gd name="T19" fmla="*/ 552 h 720"/>
                  <a:gd name="T20" fmla="*/ 152 w 716"/>
                  <a:gd name="T21" fmla="*/ 351 h 720"/>
                  <a:gd name="T22" fmla="*/ 352 w 716"/>
                  <a:gd name="T23" fmla="*/ 151 h 720"/>
                  <a:gd name="T24" fmla="*/ 552 w 716"/>
                  <a:gd name="T25" fmla="*/ 351 h 720"/>
                  <a:gd name="T26" fmla="*/ 352 w 716"/>
                  <a:gd name="T27" fmla="*/ 552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720">
                    <a:moveTo>
                      <a:pt x="652" y="561"/>
                    </a:moveTo>
                    <a:cubicBezTo>
                      <a:pt x="640" y="550"/>
                      <a:pt x="627" y="541"/>
                      <a:pt x="616" y="532"/>
                    </a:cubicBezTo>
                    <a:cubicBezTo>
                      <a:pt x="716" y="373"/>
                      <a:pt x="671" y="194"/>
                      <a:pt x="548" y="98"/>
                    </a:cubicBezTo>
                    <a:cubicBezTo>
                      <a:pt x="422" y="0"/>
                      <a:pt x="245" y="10"/>
                      <a:pt x="130" y="122"/>
                    </a:cubicBezTo>
                    <a:cubicBezTo>
                      <a:pt x="15" y="232"/>
                      <a:pt x="0" y="409"/>
                      <a:pt x="93" y="538"/>
                    </a:cubicBezTo>
                    <a:cubicBezTo>
                      <a:pt x="183" y="663"/>
                      <a:pt x="364" y="720"/>
                      <a:pt x="529" y="618"/>
                    </a:cubicBezTo>
                    <a:cubicBezTo>
                      <a:pt x="541" y="629"/>
                      <a:pt x="551" y="640"/>
                      <a:pt x="562" y="651"/>
                    </a:cubicBezTo>
                    <a:cubicBezTo>
                      <a:pt x="590" y="678"/>
                      <a:pt x="629" y="679"/>
                      <a:pt x="655" y="653"/>
                    </a:cubicBezTo>
                    <a:cubicBezTo>
                      <a:pt x="680" y="628"/>
                      <a:pt x="679" y="588"/>
                      <a:pt x="652" y="561"/>
                    </a:cubicBezTo>
                    <a:close/>
                    <a:moveTo>
                      <a:pt x="352" y="552"/>
                    </a:moveTo>
                    <a:cubicBezTo>
                      <a:pt x="242" y="552"/>
                      <a:pt x="152" y="462"/>
                      <a:pt x="152" y="351"/>
                    </a:cubicBezTo>
                    <a:cubicBezTo>
                      <a:pt x="152" y="241"/>
                      <a:pt x="242" y="151"/>
                      <a:pt x="352" y="151"/>
                    </a:cubicBezTo>
                    <a:cubicBezTo>
                      <a:pt x="463" y="151"/>
                      <a:pt x="552" y="241"/>
                      <a:pt x="552" y="351"/>
                    </a:cubicBezTo>
                    <a:cubicBezTo>
                      <a:pt x="552" y="462"/>
                      <a:pt x="463" y="552"/>
                      <a:pt x="352" y="5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2A03689F-3F73-4307-B034-381B473C7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4013"/>
                <a:ext cx="54" cy="17"/>
              </a:xfrm>
              <a:custGeom>
                <a:avLst/>
                <a:gdLst>
                  <a:gd name="T0" fmla="*/ 0 w 54"/>
                  <a:gd name="T1" fmla="*/ 0 h 17"/>
                  <a:gd name="T2" fmla="*/ 54 w 54"/>
                  <a:gd name="T3" fmla="*/ 0 h 17"/>
                  <a:gd name="T4" fmla="*/ 54 w 54"/>
                  <a:gd name="T5" fmla="*/ 17 h 17"/>
                  <a:gd name="T6" fmla="*/ 0 w 54"/>
                  <a:gd name="T7" fmla="*/ 17 h 17"/>
                  <a:gd name="T8" fmla="*/ 0 w 54"/>
                  <a:gd name="T9" fmla="*/ 0 h 17"/>
                  <a:gd name="T10" fmla="*/ 0 w 5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17">
                    <a:moveTo>
                      <a:pt x="0" y="0"/>
                    </a:moveTo>
                    <a:lnTo>
                      <a:pt x="54" y="0"/>
                    </a:lnTo>
                    <a:lnTo>
                      <a:pt x="54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0F6FE815-CD2B-4FC0-A0CE-EE7A9B241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4048"/>
                <a:ext cx="54" cy="17"/>
              </a:xfrm>
              <a:custGeom>
                <a:avLst/>
                <a:gdLst>
                  <a:gd name="T0" fmla="*/ 0 w 56"/>
                  <a:gd name="T1" fmla="*/ 0 h 18"/>
                  <a:gd name="T2" fmla="*/ 19 w 56"/>
                  <a:gd name="T3" fmla="*/ 18 h 18"/>
                  <a:gd name="T4" fmla="*/ 38 w 56"/>
                  <a:gd name="T5" fmla="*/ 18 h 18"/>
                  <a:gd name="T6" fmla="*/ 56 w 56"/>
                  <a:gd name="T7" fmla="*/ 0 h 18"/>
                  <a:gd name="T8" fmla="*/ 56 w 56"/>
                  <a:gd name="T9" fmla="*/ 0 h 18"/>
                  <a:gd name="T10" fmla="*/ 0 w 56"/>
                  <a:gd name="T11" fmla="*/ 0 h 18"/>
                  <a:gd name="T12" fmla="*/ 0 w 56"/>
                  <a:gd name="T13" fmla="*/ 0 h 18"/>
                  <a:gd name="T14" fmla="*/ 0 w 56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">
                    <a:moveTo>
                      <a:pt x="0" y="0"/>
                    </a:moveTo>
                    <a:cubicBezTo>
                      <a:pt x="0" y="10"/>
                      <a:pt x="9" y="18"/>
                      <a:pt x="19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8" y="18"/>
                      <a:pt x="56" y="1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id="{AB7E05EE-60C7-4B04-B7F0-30FE053C86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8" y="3853"/>
                <a:ext cx="142" cy="141"/>
              </a:xfrm>
              <a:custGeom>
                <a:avLst/>
                <a:gdLst>
                  <a:gd name="T0" fmla="*/ 74 w 148"/>
                  <a:gd name="T1" fmla="*/ 0 h 148"/>
                  <a:gd name="T2" fmla="*/ 0 w 148"/>
                  <a:gd name="T3" fmla="*/ 74 h 148"/>
                  <a:gd name="T4" fmla="*/ 46 w 148"/>
                  <a:gd name="T5" fmla="*/ 148 h 148"/>
                  <a:gd name="T6" fmla="*/ 102 w 148"/>
                  <a:gd name="T7" fmla="*/ 148 h 148"/>
                  <a:gd name="T8" fmla="*/ 148 w 148"/>
                  <a:gd name="T9" fmla="*/ 74 h 148"/>
                  <a:gd name="T10" fmla="*/ 74 w 148"/>
                  <a:gd name="T11" fmla="*/ 0 h 148"/>
                  <a:gd name="T12" fmla="*/ 74 w 148"/>
                  <a:gd name="T13" fmla="*/ 37 h 148"/>
                  <a:gd name="T14" fmla="*/ 38 w 148"/>
                  <a:gd name="T15" fmla="*/ 65 h 148"/>
                  <a:gd name="T16" fmla="*/ 19 w 148"/>
                  <a:gd name="T17" fmla="*/ 65 h 148"/>
                  <a:gd name="T18" fmla="*/ 74 w 148"/>
                  <a:gd name="T19" fmla="*/ 19 h 148"/>
                  <a:gd name="T20" fmla="*/ 74 w 148"/>
                  <a:gd name="T21" fmla="*/ 37 h 148"/>
                  <a:gd name="T22" fmla="*/ 74 w 148"/>
                  <a:gd name="T23" fmla="*/ 3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8" h="148">
                    <a:moveTo>
                      <a:pt x="74" y="0"/>
                    </a:moveTo>
                    <a:cubicBezTo>
                      <a:pt x="33" y="0"/>
                      <a:pt x="0" y="33"/>
                      <a:pt x="0" y="74"/>
                    </a:cubicBezTo>
                    <a:cubicBezTo>
                      <a:pt x="0" y="129"/>
                      <a:pt x="46" y="148"/>
                      <a:pt x="46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102" y="148"/>
                      <a:pt x="148" y="130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lose/>
                    <a:moveTo>
                      <a:pt x="74" y="37"/>
                    </a:moveTo>
                    <a:cubicBezTo>
                      <a:pt x="57" y="37"/>
                      <a:pt x="42" y="49"/>
                      <a:pt x="38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4" y="39"/>
                      <a:pt x="47" y="19"/>
                      <a:pt x="74" y="19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44EC787C-6D61-4367-970D-AE55DF27D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907"/>
                <a:ext cx="37" cy="16"/>
              </a:xfrm>
              <a:custGeom>
                <a:avLst/>
                <a:gdLst>
                  <a:gd name="T0" fmla="*/ 30 w 38"/>
                  <a:gd name="T1" fmla="*/ 0 h 16"/>
                  <a:gd name="T2" fmla="*/ 8 w 38"/>
                  <a:gd name="T3" fmla="*/ 0 h 16"/>
                  <a:gd name="T4" fmla="*/ 0 w 38"/>
                  <a:gd name="T5" fmla="*/ 8 h 16"/>
                  <a:gd name="T6" fmla="*/ 8 w 38"/>
                  <a:gd name="T7" fmla="*/ 16 h 16"/>
                  <a:gd name="T8" fmla="*/ 30 w 38"/>
                  <a:gd name="T9" fmla="*/ 16 h 16"/>
                  <a:gd name="T10" fmla="*/ 38 w 38"/>
                  <a:gd name="T11" fmla="*/ 8 h 16"/>
                  <a:gd name="T12" fmla="*/ 30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3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6"/>
                      <a:pt x="38" y="12"/>
                      <a:pt x="38" y="8"/>
                    </a:cubicBezTo>
                    <a:cubicBezTo>
                      <a:pt x="38" y="3"/>
                      <a:pt x="34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F42CF0BB-D4B2-408B-8200-E2002D1EE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2" y="3800"/>
                <a:ext cx="16" cy="37"/>
              </a:xfrm>
              <a:custGeom>
                <a:avLst/>
                <a:gdLst>
                  <a:gd name="T0" fmla="*/ 8 w 16"/>
                  <a:gd name="T1" fmla="*/ 38 h 38"/>
                  <a:gd name="T2" fmla="*/ 16 w 16"/>
                  <a:gd name="T3" fmla="*/ 30 h 38"/>
                  <a:gd name="T4" fmla="*/ 16 w 16"/>
                  <a:gd name="T5" fmla="*/ 9 h 38"/>
                  <a:gd name="T6" fmla="*/ 8 w 16"/>
                  <a:gd name="T7" fmla="*/ 0 h 38"/>
                  <a:gd name="T8" fmla="*/ 0 w 16"/>
                  <a:gd name="T9" fmla="*/ 9 h 38"/>
                  <a:gd name="T10" fmla="*/ 0 w 16"/>
                  <a:gd name="T11" fmla="*/ 30 h 38"/>
                  <a:gd name="T12" fmla="*/ 8 w 16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38">
                    <a:moveTo>
                      <a:pt x="8" y="38"/>
                    </a:moveTo>
                    <a:cubicBezTo>
                      <a:pt x="13" y="38"/>
                      <a:pt x="16" y="34"/>
                      <a:pt x="16" y="3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4"/>
                      <a:pt x="13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4" y="38"/>
                      <a:pt x="8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id="{7508C9B7-4DC7-4AD9-9522-CEB07820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3907"/>
                <a:ext cx="37" cy="16"/>
              </a:xfrm>
              <a:custGeom>
                <a:avLst/>
                <a:gdLst>
                  <a:gd name="T0" fmla="*/ 39 w 39"/>
                  <a:gd name="T1" fmla="*/ 8 h 16"/>
                  <a:gd name="T2" fmla="*/ 31 w 39"/>
                  <a:gd name="T3" fmla="*/ 0 h 16"/>
                  <a:gd name="T4" fmla="*/ 8 w 39"/>
                  <a:gd name="T5" fmla="*/ 0 h 16"/>
                  <a:gd name="T6" fmla="*/ 0 w 39"/>
                  <a:gd name="T7" fmla="*/ 8 h 16"/>
                  <a:gd name="T8" fmla="*/ 8 w 39"/>
                  <a:gd name="T9" fmla="*/ 16 h 16"/>
                  <a:gd name="T10" fmla="*/ 31 w 39"/>
                  <a:gd name="T11" fmla="*/ 16 h 16"/>
                  <a:gd name="T12" fmla="*/ 39 w 39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6">
                    <a:moveTo>
                      <a:pt x="39" y="8"/>
                    </a:moveTo>
                    <a:cubicBezTo>
                      <a:pt x="39" y="3"/>
                      <a:pt x="35" y="0"/>
                      <a:pt x="3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5" y="16"/>
                      <a:pt x="39" y="12"/>
                      <a:pt x="39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id="{4780B7BC-6E94-40A8-A3E1-2D04B33A0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3830"/>
                <a:ext cx="29" cy="30"/>
              </a:xfrm>
              <a:custGeom>
                <a:avLst/>
                <a:gdLst>
                  <a:gd name="T0" fmla="*/ 16 w 31"/>
                  <a:gd name="T1" fmla="*/ 29 h 31"/>
                  <a:gd name="T2" fmla="*/ 22 w 31"/>
                  <a:gd name="T3" fmla="*/ 31 h 31"/>
                  <a:gd name="T4" fmla="*/ 27 w 31"/>
                  <a:gd name="T5" fmla="*/ 29 h 31"/>
                  <a:gd name="T6" fmla="*/ 27 w 31"/>
                  <a:gd name="T7" fmla="*/ 17 h 31"/>
                  <a:gd name="T8" fmla="*/ 14 w 31"/>
                  <a:gd name="T9" fmla="*/ 4 h 31"/>
                  <a:gd name="T10" fmla="*/ 3 w 31"/>
                  <a:gd name="T11" fmla="*/ 4 h 31"/>
                  <a:gd name="T12" fmla="*/ 3 w 31"/>
                  <a:gd name="T13" fmla="*/ 15 h 31"/>
                  <a:gd name="T14" fmla="*/ 16 w 31"/>
                  <a:gd name="T15" fmla="*/ 29 h 31"/>
                  <a:gd name="T16" fmla="*/ 16 w 31"/>
                  <a:gd name="T17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1">
                    <a:moveTo>
                      <a:pt x="16" y="29"/>
                    </a:moveTo>
                    <a:cubicBezTo>
                      <a:pt x="17" y="30"/>
                      <a:pt x="20" y="31"/>
                      <a:pt x="22" y="31"/>
                    </a:cubicBezTo>
                    <a:cubicBezTo>
                      <a:pt x="24" y="31"/>
                      <a:pt x="26" y="30"/>
                      <a:pt x="27" y="29"/>
                    </a:cubicBezTo>
                    <a:cubicBezTo>
                      <a:pt x="31" y="26"/>
                      <a:pt x="31" y="20"/>
                      <a:pt x="27" y="1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0"/>
                      <a:pt x="6" y="0"/>
                      <a:pt x="3" y="4"/>
                    </a:cubicBezTo>
                    <a:cubicBezTo>
                      <a:pt x="0" y="7"/>
                      <a:pt x="0" y="12"/>
                      <a:pt x="3" y="15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id="{AD795E11-44F0-4B9B-89DE-330F1B0BE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830"/>
                <a:ext cx="30" cy="30"/>
              </a:xfrm>
              <a:custGeom>
                <a:avLst/>
                <a:gdLst>
                  <a:gd name="T0" fmla="*/ 8 w 31"/>
                  <a:gd name="T1" fmla="*/ 31 h 31"/>
                  <a:gd name="T2" fmla="*/ 14 w 31"/>
                  <a:gd name="T3" fmla="*/ 29 h 31"/>
                  <a:gd name="T4" fmla="*/ 27 w 31"/>
                  <a:gd name="T5" fmla="*/ 15 h 31"/>
                  <a:gd name="T6" fmla="*/ 27 w 31"/>
                  <a:gd name="T7" fmla="*/ 4 h 31"/>
                  <a:gd name="T8" fmla="*/ 16 w 31"/>
                  <a:gd name="T9" fmla="*/ 4 h 31"/>
                  <a:gd name="T10" fmla="*/ 3 w 31"/>
                  <a:gd name="T11" fmla="*/ 17 h 31"/>
                  <a:gd name="T12" fmla="*/ 3 w 31"/>
                  <a:gd name="T13" fmla="*/ 29 h 31"/>
                  <a:gd name="T14" fmla="*/ 8 w 31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1">
                    <a:moveTo>
                      <a:pt x="8" y="31"/>
                    </a:moveTo>
                    <a:cubicBezTo>
                      <a:pt x="10" y="31"/>
                      <a:pt x="13" y="30"/>
                      <a:pt x="14" y="29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31" y="12"/>
                      <a:pt x="31" y="7"/>
                      <a:pt x="27" y="4"/>
                    </a:cubicBezTo>
                    <a:cubicBezTo>
                      <a:pt x="24" y="0"/>
                      <a:pt x="19" y="0"/>
                      <a:pt x="16" y="4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0"/>
                      <a:pt x="0" y="26"/>
                      <a:pt x="3" y="29"/>
                    </a:cubicBezTo>
                    <a:cubicBezTo>
                      <a:pt x="4" y="30"/>
                      <a:pt x="6" y="31"/>
                      <a:pt x="8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2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3240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3783825-2009-477E-AC49-534471EC2D1C}"/>
              </a:ext>
            </a:extLst>
          </p:cNvPr>
          <p:cNvGrpSpPr/>
          <p:nvPr/>
        </p:nvGrpSpPr>
        <p:grpSpPr>
          <a:xfrm>
            <a:off x="8780016" y="3680872"/>
            <a:ext cx="2709542" cy="1882072"/>
            <a:chOff x="8780016" y="4190158"/>
            <a:chExt cx="2709542" cy="18820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D9D8DF-DC98-47A7-8A7A-2707324E9150}"/>
                </a:ext>
              </a:extLst>
            </p:cNvPr>
            <p:cNvSpPr/>
            <p:nvPr/>
          </p:nvSpPr>
          <p:spPr>
            <a:xfrm>
              <a:off x="8780016" y="4190158"/>
              <a:ext cx="2709542" cy="1882072"/>
            </a:xfrm>
            <a:prstGeom prst="rect">
              <a:avLst/>
            </a:prstGeom>
            <a:solidFill>
              <a:srgbClr val="6F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8640" tIns="1828800" bIns="182880" rtlCol="0" anchor="b"/>
            <a:lstStyle/>
            <a:p>
              <a:pPr algn="ctr"/>
              <a:r>
                <a:rPr lang="en-US" b="1" dirty="0"/>
                <a:t>Azure Web App</a:t>
              </a: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7210E5C1-2DC0-4442-BDDE-170C62D515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40404" y="5705698"/>
              <a:ext cx="345335" cy="259977"/>
            </a:xfrm>
            <a:custGeom>
              <a:avLst/>
              <a:gdLst>
                <a:gd name="T0" fmla="*/ 0 w 619"/>
                <a:gd name="T1" fmla="*/ 0 h 466"/>
                <a:gd name="T2" fmla="*/ 0 w 619"/>
                <a:gd name="T3" fmla="*/ 466 h 466"/>
                <a:gd name="T4" fmla="*/ 619 w 619"/>
                <a:gd name="T5" fmla="*/ 466 h 466"/>
                <a:gd name="T6" fmla="*/ 619 w 619"/>
                <a:gd name="T7" fmla="*/ 0 h 466"/>
                <a:gd name="T8" fmla="*/ 0 w 619"/>
                <a:gd name="T9" fmla="*/ 0 h 466"/>
                <a:gd name="T10" fmla="*/ 569 w 619"/>
                <a:gd name="T11" fmla="*/ 416 h 466"/>
                <a:gd name="T12" fmla="*/ 52 w 619"/>
                <a:gd name="T13" fmla="*/ 416 h 466"/>
                <a:gd name="T14" fmla="*/ 52 w 619"/>
                <a:gd name="T15" fmla="*/ 156 h 466"/>
                <a:gd name="T16" fmla="*/ 569 w 619"/>
                <a:gd name="T17" fmla="*/ 156 h 466"/>
                <a:gd name="T18" fmla="*/ 569 w 619"/>
                <a:gd name="T19" fmla="*/ 416 h 466"/>
                <a:gd name="T20" fmla="*/ 311 w 619"/>
                <a:gd name="T21" fmla="*/ 104 h 466"/>
                <a:gd name="T22" fmla="*/ 334 w 619"/>
                <a:gd name="T23" fmla="*/ 53 h 466"/>
                <a:gd name="T24" fmla="*/ 361 w 619"/>
                <a:gd name="T25" fmla="*/ 104 h 466"/>
                <a:gd name="T26" fmla="*/ 311 w 619"/>
                <a:gd name="T27" fmla="*/ 104 h 466"/>
                <a:gd name="T28" fmla="*/ 413 w 619"/>
                <a:gd name="T29" fmla="*/ 104 h 466"/>
                <a:gd name="T30" fmla="*/ 440 w 619"/>
                <a:gd name="T31" fmla="*/ 53 h 466"/>
                <a:gd name="T32" fmla="*/ 464 w 619"/>
                <a:gd name="T33" fmla="*/ 104 h 466"/>
                <a:gd name="T34" fmla="*/ 413 w 619"/>
                <a:gd name="T35" fmla="*/ 104 h 466"/>
                <a:gd name="T36" fmla="*/ 516 w 619"/>
                <a:gd name="T37" fmla="*/ 104 h 466"/>
                <a:gd name="T38" fmla="*/ 543 w 619"/>
                <a:gd name="T39" fmla="*/ 53 h 466"/>
                <a:gd name="T40" fmla="*/ 569 w 619"/>
                <a:gd name="T41" fmla="*/ 104 h 466"/>
                <a:gd name="T42" fmla="*/ 516 w 619"/>
                <a:gd name="T43" fmla="*/ 10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9" h="466">
                  <a:moveTo>
                    <a:pt x="0" y="0"/>
                  </a:moveTo>
                  <a:lnTo>
                    <a:pt x="0" y="466"/>
                  </a:lnTo>
                  <a:lnTo>
                    <a:pt x="619" y="466"/>
                  </a:lnTo>
                  <a:lnTo>
                    <a:pt x="619" y="0"/>
                  </a:lnTo>
                  <a:lnTo>
                    <a:pt x="0" y="0"/>
                  </a:lnTo>
                  <a:close/>
                  <a:moveTo>
                    <a:pt x="569" y="416"/>
                  </a:moveTo>
                  <a:lnTo>
                    <a:pt x="52" y="416"/>
                  </a:lnTo>
                  <a:lnTo>
                    <a:pt x="52" y="156"/>
                  </a:lnTo>
                  <a:lnTo>
                    <a:pt x="569" y="156"/>
                  </a:lnTo>
                  <a:lnTo>
                    <a:pt x="569" y="416"/>
                  </a:lnTo>
                  <a:close/>
                  <a:moveTo>
                    <a:pt x="311" y="104"/>
                  </a:moveTo>
                  <a:lnTo>
                    <a:pt x="334" y="53"/>
                  </a:lnTo>
                  <a:lnTo>
                    <a:pt x="361" y="104"/>
                  </a:lnTo>
                  <a:lnTo>
                    <a:pt x="311" y="104"/>
                  </a:lnTo>
                  <a:close/>
                  <a:moveTo>
                    <a:pt x="413" y="104"/>
                  </a:moveTo>
                  <a:lnTo>
                    <a:pt x="440" y="53"/>
                  </a:lnTo>
                  <a:lnTo>
                    <a:pt x="464" y="104"/>
                  </a:lnTo>
                  <a:lnTo>
                    <a:pt x="413" y="104"/>
                  </a:lnTo>
                  <a:close/>
                  <a:moveTo>
                    <a:pt x="516" y="104"/>
                  </a:moveTo>
                  <a:lnTo>
                    <a:pt x="543" y="53"/>
                  </a:lnTo>
                  <a:lnTo>
                    <a:pt x="569" y="104"/>
                  </a:lnTo>
                  <a:lnTo>
                    <a:pt x="516" y="1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C05D0E6-4B37-4947-8B5E-8E3CD236F586}"/>
              </a:ext>
            </a:extLst>
          </p:cNvPr>
          <p:cNvGrpSpPr/>
          <p:nvPr/>
        </p:nvGrpSpPr>
        <p:grpSpPr>
          <a:xfrm>
            <a:off x="3411703" y="3680872"/>
            <a:ext cx="4194369" cy="1882072"/>
            <a:chOff x="3411703" y="4190158"/>
            <a:chExt cx="4194369" cy="18820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5BBF91-96DF-45B7-8868-0F375B84A5F1}"/>
                </a:ext>
              </a:extLst>
            </p:cNvPr>
            <p:cNvSpPr/>
            <p:nvPr/>
          </p:nvSpPr>
          <p:spPr>
            <a:xfrm>
              <a:off x="3411703" y="4190158"/>
              <a:ext cx="4194369" cy="1882072"/>
            </a:xfrm>
            <a:prstGeom prst="rect">
              <a:avLst/>
            </a:prstGeom>
            <a:solidFill>
              <a:srgbClr val="6F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828800" rIns="182880" bIns="182880" rtlCol="0" anchor="b"/>
            <a:lstStyle/>
            <a:p>
              <a:pPr algn="r"/>
              <a:r>
                <a:rPr lang="en-US" b="1" dirty="0"/>
                <a:t>Azure Database for PostgreSQL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52A0156-573C-46A5-8441-07E6902B7374}"/>
                </a:ext>
              </a:extLst>
            </p:cNvPr>
            <p:cNvGrpSpPr/>
            <p:nvPr/>
          </p:nvGrpSpPr>
          <p:grpSpPr>
            <a:xfrm>
              <a:off x="3605091" y="5670584"/>
              <a:ext cx="277838" cy="276999"/>
              <a:chOff x="13673138" y="4968875"/>
              <a:chExt cx="1050925" cy="1047750"/>
            </a:xfrm>
            <a:solidFill>
              <a:schemeClr val="bg1"/>
            </a:solidFill>
          </p:grpSpPr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994BB265-098A-4C3C-81CA-9391E5FD9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3138" y="5380038"/>
                <a:ext cx="1050925" cy="352425"/>
              </a:xfrm>
              <a:custGeom>
                <a:avLst/>
                <a:gdLst>
                  <a:gd name="T0" fmla="*/ 123 w 247"/>
                  <a:gd name="T1" fmla="*/ 36 h 83"/>
                  <a:gd name="T2" fmla="*/ 5 w 247"/>
                  <a:gd name="T3" fmla="*/ 0 h 83"/>
                  <a:gd name="T4" fmla="*/ 0 w 247"/>
                  <a:gd name="T5" fmla="*/ 15 h 83"/>
                  <a:gd name="T6" fmla="*/ 0 w 247"/>
                  <a:gd name="T7" fmla="*/ 18 h 83"/>
                  <a:gd name="T8" fmla="*/ 0 w 247"/>
                  <a:gd name="T9" fmla="*/ 18 h 83"/>
                  <a:gd name="T10" fmla="*/ 0 w 247"/>
                  <a:gd name="T11" fmla="*/ 36 h 83"/>
                  <a:gd name="T12" fmla="*/ 0 w 247"/>
                  <a:gd name="T13" fmla="*/ 36 h 83"/>
                  <a:gd name="T14" fmla="*/ 123 w 247"/>
                  <a:gd name="T15" fmla="*/ 83 h 83"/>
                  <a:gd name="T16" fmla="*/ 246 w 247"/>
                  <a:gd name="T17" fmla="*/ 36 h 83"/>
                  <a:gd name="T18" fmla="*/ 247 w 247"/>
                  <a:gd name="T19" fmla="*/ 36 h 83"/>
                  <a:gd name="T20" fmla="*/ 247 w 247"/>
                  <a:gd name="T21" fmla="*/ 18 h 83"/>
                  <a:gd name="T22" fmla="*/ 246 w 247"/>
                  <a:gd name="T23" fmla="*/ 18 h 83"/>
                  <a:gd name="T24" fmla="*/ 247 w 247"/>
                  <a:gd name="T25" fmla="*/ 15 h 83"/>
                  <a:gd name="T26" fmla="*/ 242 w 247"/>
                  <a:gd name="T27" fmla="*/ 0 h 83"/>
                  <a:gd name="T28" fmla="*/ 123 w 247"/>
                  <a:gd name="T29" fmla="*/ 3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7" h="83">
                    <a:moveTo>
                      <a:pt x="123" y="36"/>
                    </a:moveTo>
                    <a:cubicBezTo>
                      <a:pt x="67" y="36"/>
                      <a:pt x="20" y="21"/>
                      <a:pt x="5" y="0"/>
                    </a:cubicBezTo>
                    <a:cubicBezTo>
                      <a:pt x="2" y="5"/>
                      <a:pt x="0" y="10"/>
                      <a:pt x="0" y="15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62"/>
                      <a:pt x="58" y="83"/>
                      <a:pt x="123" y="83"/>
                    </a:cubicBezTo>
                    <a:cubicBezTo>
                      <a:pt x="188" y="83"/>
                      <a:pt x="242" y="62"/>
                      <a:pt x="246" y="36"/>
                    </a:cubicBezTo>
                    <a:cubicBezTo>
                      <a:pt x="247" y="36"/>
                      <a:pt x="247" y="36"/>
                      <a:pt x="247" y="36"/>
                    </a:cubicBezTo>
                    <a:cubicBezTo>
                      <a:pt x="247" y="18"/>
                      <a:pt x="247" y="18"/>
                      <a:pt x="247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7" y="17"/>
                      <a:pt x="247" y="16"/>
                      <a:pt x="247" y="15"/>
                    </a:cubicBezTo>
                    <a:cubicBezTo>
                      <a:pt x="247" y="10"/>
                      <a:pt x="245" y="5"/>
                      <a:pt x="242" y="0"/>
                    </a:cubicBezTo>
                    <a:cubicBezTo>
                      <a:pt x="226" y="21"/>
                      <a:pt x="179" y="36"/>
                      <a:pt x="123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">
                <a:extLst>
                  <a:ext uri="{FF2B5EF4-FFF2-40B4-BE49-F238E27FC236}">
                    <a16:creationId xmlns:a16="http://schemas.microsoft.com/office/drawing/2014/main" id="{092E9A1B-6B69-4B68-9FD1-DA4D29C23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3138" y="5664200"/>
                <a:ext cx="1050925" cy="352425"/>
              </a:xfrm>
              <a:custGeom>
                <a:avLst/>
                <a:gdLst>
                  <a:gd name="T0" fmla="*/ 123 w 247"/>
                  <a:gd name="T1" fmla="*/ 36 h 83"/>
                  <a:gd name="T2" fmla="*/ 5 w 247"/>
                  <a:gd name="T3" fmla="*/ 0 h 83"/>
                  <a:gd name="T4" fmla="*/ 0 w 247"/>
                  <a:gd name="T5" fmla="*/ 14 h 83"/>
                  <a:gd name="T6" fmla="*/ 0 w 247"/>
                  <a:gd name="T7" fmla="*/ 18 h 83"/>
                  <a:gd name="T8" fmla="*/ 0 w 247"/>
                  <a:gd name="T9" fmla="*/ 18 h 83"/>
                  <a:gd name="T10" fmla="*/ 0 w 247"/>
                  <a:gd name="T11" fmla="*/ 36 h 83"/>
                  <a:gd name="T12" fmla="*/ 0 w 247"/>
                  <a:gd name="T13" fmla="*/ 36 h 83"/>
                  <a:gd name="T14" fmla="*/ 123 w 247"/>
                  <a:gd name="T15" fmla="*/ 83 h 83"/>
                  <a:gd name="T16" fmla="*/ 246 w 247"/>
                  <a:gd name="T17" fmla="*/ 36 h 83"/>
                  <a:gd name="T18" fmla="*/ 247 w 247"/>
                  <a:gd name="T19" fmla="*/ 36 h 83"/>
                  <a:gd name="T20" fmla="*/ 247 w 247"/>
                  <a:gd name="T21" fmla="*/ 18 h 83"/>
                  <a:gd name="T22" fmla="*/ 246 w 247"/>
                  <a:gd name="T23" fmla="*/ 18 h 83"/>
                  <a:gd name="T24" fmla="*/ 247 w 247"/>
                  <a:gd name="T25" fmla="*/ 14 h 83"/>
                  <a:gd name="T26" fmla="*/ 242 w 247"/>
                  <a:gd name="T27" fmla="*/ 0 h 83"/>
                  <a:gd name="T28" fmla="*/ 123 w 247"/>
                  <a:gd name="T29" fmla="*/ 3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7" h="83">
                    <a:moveTo>
                      <a:pt x="123" y="36"/>
                    </a:moveTo>
                    <a:cubicBezTo>
                      <a:pt x="67" y="36"/>
                      <a:pt x="20" y="21"/>
                      <a:pt x="5" y="0"/>
                    </a:cubicBezTo>
                    <a:cubicBezTo>
                      <a:pt x="2" y="5"/>
                      <a:pt x="0" y="10"/>
                      <a:pt x="0" y="14"/>
                    </a:cubicBezTo>
                    <a:cubicBezTo>
                      <a:pt x="0" y="16"/>
                      <a:pt x="0" y="17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62"/>
                      <a:pt x="58" y="83"/>
                      <a:pt x="123" y="83"/>
                    </a:cubicBezTo>
                    <a:cubicBezTo>
                      <a:pt x="188" y="83"/>
                      <a:pt x="242" y="62"/>
                      <a:pt x="246" y="36"/>
                    </a:cubicBezTo>
                    <a:cubicBezTo>
                      <a:pt x="247" y="36"/>
                      <a:pt x="247" y="36"/>
                      <a:pt x="247" y="36"/>
                    </a:cubicBezTo>
                    <a:cubicBezTo>
                      <a:pt x="247" y="18"/>
                      <a:pt x="247" y="18"/>
                      <a:pt x="247" y="18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7" y="17"/>
                      <a:pt x="247" y="16"/>
                      <a:pt x="247" y="14"/>
                    </a:cubicBezTo>
                    <a:cubicBezTo>
                      <a:pt x="247" y="10"/>
                      <a:pt x="245" y="5"/>
                      <a:pt x="242" y="0"/>
                    </a:cubicBezTo>
                    <a:cubicBezTo>
                      <a:pt x="226" y="21"/>
                      <a:pt x="179" y="36"/>
                      <a:pt x="123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901B97FA-2163-4774-8004-C11EDFE95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3138" y="4968875"/>
                <a:ext cx="1050925" cy="474663"/>
              </a:xfrm>
              <a:custGeom>
                <a:avLst/>
                <a:gdLst>
                  <a:gd name="T0" fmla="*/ 247 w 247"/>
                  <a:gd name="T1" fmla="*/ 47 h 112"/>
                  <a:gd name="T2" fmla="*/ 123 w 247"/>
                  <a:gd name="T3" fmla="*/ 0 h 112"/>
                  <a:gd name="T4" fmla="*/ 0 w 247"/>
                  <a:gd name="T5" fmla="*/ 47 h 112"/>
                  <a:gd name="T6" fmla="*/ 0 w 247"/>
                  <a:gd name="T7" fmla="*/ 51 h 112"/>
                  <a:gd name="T8" fmla="*/ 0 w 247"/>
                  <a:gd name="T9" fmla="*/ 51 h 112"/>
                  <a:gd name="T10" fmla="*/ 0 w 247"/>
                  <a:gd name="T11" fmla="*/ 68 h 112"/>
                  <a:gd name="T12" fmla="*/ 0 w 247"/>
                  <a:gd name="T13" fmla="*/ 68 h 112"/>
                  <a:gd name="T14" fmla="*/ 123 w 247"/>
                  <a:gd name="T15" fmla="*/ 112 h 112"/>
                  <a:gd name="T16" fmla="*/ 246 w 247"/>
                  <a:gd name="T17" fmla="*/ 68 h 112"/>
                  <a:gd name="T18" fmla="*/ 247 w 247"/>
                  <a:gd name="T19" fmla="*/ 68 h 112"/>
                  <a:gd name="T20" fmla="*/ 247 w 247"/>
                  <a:gd name="T21" fmla="*/ 51 h 112"/>
                  <a:gd name="T22" fmla="*/ 246 w 247"/>
                  <a:gd name="T23" fmla="*/ 51 h 112"/>
                  <a:gd name="T24" fmla="*/ 247 w 247"/>
                  <a:gd name="T25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7" h="112">
                    <a:moveTo>
                      <a:pt x="247" y="47"/>
                    </a:moveTo>
                    <a:cubicBezTo>
                      <a:pt x="247" y="21"/>
                      <a:pt x="191" y="0"/>
                      <a:pt x="123" y="0"/>
                    </a:cubicBezTo>
                    <a:cubicBezTo>
                      <a:pt x="55" y="0"/>
                      <a:pt x="0" y="21"/>
                      <a:pt x="0" y="47"/>
                    </a:cubicBezTo>
                    <a:cubicBezTo>
                      <a:pt x="0" y="49"/>
                      <a:pt x="0" y="50"/>
                      <a:pt x="0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5" y="93"/>
                      <a:pt x="58" y="112"/>
                      <a:pt x="123" y="112"/>
                    </a:cubicBezTo>
                    <a:cubicBezTo>
                      <a:pt x="188" y="112"/>
                      <a:pt x="242" y="93"/>
                      <a:pt x="246" y="68"/>
                    </a:cubicBezTo>
                    <a:cubicBezTo>
                      <a:pt x="247" y="68"/>
                      <a:pt x="247" y="68"/>
                      <a:pt x="247" y="68"/>
                    </a:cubicBezTo>
                    <a:cubicBezTo>
                      <a:pt x="247" y="51"/>
                      <a:pt x="247" y="51"/>
                      <a:pt x="247" y="51"/>
                    </a:cubicBezTo>
                    <a:cubicBezTo>
                      <a:pt x="246" y="51"/>
                      <a:pt x="246" y="51"/>
                      <a:pt x="246" y="51"/>
                    </a:cubicBezTo>
                    <a:cubicBezTo>
                      <a:pt x="247" y="50"/>
                      <a:pt x="247" y="49"/>
                      <a:pt x="24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6F231AB-1778-4923-A57E-340C08E7D109}"/>
              </a:ext>
            </a:extLst>
          </p:cNvPr>
          <p:cNvGrpSpPr/>
          <p:nvPr/>
        </p:nvGrpSpPr>
        <p:grpSpPr>
          <a:xfrm>
            <a:off x="3411699" y="909818"/>
            <a:ext cx="4194373" cy="1908697"/>
            <a:chOff x="3411699" y="1419104"/>
            <a:chExt cx="4194373" cy="19086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CBD28-B8A7-460E-928E-1A48FA9A0F06}"/>
                </a:ext>
              </a:extLst>
            </p:cNvPr>
            <p:cNvSpPr/>
            <p:nvPr/>
          </p:nvSpPr>
          <p:spPr>
            <a:xfrm>
              <a:off x="3411699" y="1419104"/>
              <a:ext cx="4194373" cy="1908697"/>
            </a:xfrm>
            <a:prstGeom prst="rect">
              <a:avLst/>
            </a:prstGeom>
            <a:solidFill>
              <a:srgbClr val="6F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/>
            <a:lstStyle/>
            <a:p>
              <a:pPr algn="ctr"/>
              <a:r>
                <a:rPr lang="en-US" b="1" dirty="0"/>
                <a:t>Azure Web App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B21537-D11B-42BA-82AA-BF69ABF1AB0D}"/>
                </a:ext>
              </a:extLst>
            </p:cNvPr>
            <p:cNvSpPr txBox="1"/>
            <p:nvPr/>
          </p:nvSpPr>
          <p:spPr>
            <a:xfrm>
              <a:off x="3548270" y="1962471"/>
              <a:ext cx="39193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Could be deployed as smart contract running on the Blockchain</a:t>
              </a:r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575CFBC1-173E-4CA8-86D8-F59360838F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24128" y="1612101"/>
              <a:ext cx="345335" cy="259977"/>
            </a:xfrm>
            <a:custGeom>
              <a:avLst/>
              <a:gdLst>
                <a:gd name="T0" fmla="*/ 0 w 619"/>
                <a:gd name="T1" fmla="*/ 0 h 466"/>
                <a:gd name="T2" fmla="*/ 0 w 619"/>
                <a:gd name="T3" fmla="*/ 466 h 466"/>
                <a:gd name="T4" fmla="*/ 619 w 619"/>
                <a:gd name="T5" fmla="*/ 466 h 466"/>
                <a:gd name="T6" fmla="*/ 619 w 619"/>
                <a:gd name="T7" fmla="*/ 0 h 466"/>
                <a:gd name="T8" fmla="*/ 0 w 619"/>
                <a:gd name="T9" fmla="*/ 0 h 466"/>
                <a:gd name="T10" fmla="*/ 569 w 619"/>
                <a:gd name="T11" fmla="*/ 416 h 466"/>
                <a:gd name="T12" fmla="*/ 52 w 619"/>
                <a:gd name="T13" fmla="*/ 416 h 466"/>
                <a:gd name="T14" fmla="*/ 52 w 619"/>
                <a:gd name="T15" fmla="*/ 156 h 466"/>
                <a:gd name="T16" fmla="*/ 569 w 619"/>
                <a:gd name="T17" fmla="*/ 156 h 466"/>
                <a:gd name="T18" fmla="*/ 569 w 619"/>
                <a:gd name="T19" fmla="*/ 416 h 466"/>
                <a:gd name="T20" fmla="*/ 311 w 619"/>
                <a:gd name="T21" fmla="*/ 104 h 466"/>
                <a:gd name="T22" fmla="*/ 334 w 619"/>
                <a:gd name="T23" fmla="*/ 53 h 466"/>
                <a:gd name="T24" fmla="*/ 361 w 619"/>
                <a:gd name="T25" fmla="*/ 104 h 466"/>
                <a:gd name="T26" fmla="*/ 311 w 619"/>
                <a:gd name="T27" fmla="*/ 104 h 466"/>
                <a:gd name="T28" fmla="*/ 413 w 619"/>
                <a:gd name="T29" fmla="*/ 104 h 466"/>
                <a:gd name="T30" fmla="*/ 440 w 619"/>
                <a:gd name="T31" fmla="*/ 53 h 466"/>
                <a:gd name="T32" fmla="*/ 464 w 619"/>
                <a:gd name="T33" fmla="*/ 104 h 466"/>
                <a:gd name="T34" fmla="*/ 413 w 619"/>
                <a:gd name="T35" fmla="*/ 104 h 466"/>
                <a:gd name="T36" fmla="*/ 516 w 619"/>
                <a:gd name="T37" fmla="*/ 104 h 466"/>
                <a:gd name="T38" fmla="*/ 543 w 619"/>
                <a:gd name="T39" fmla="*/ 53 h 466"/>
                <a:gd name="T40" fmla="*/ 569 w 619"/>
                <a:gd name="T41" fmla="*/ 104 h 466"/>
                <a:gd name="T42" fmla="*/ 516 w 619"/>
                <a:gd name="T43" fmla="*/ 104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9" h="466">
                  <a:moveTo>
                    <a:pt x="0" y="0"/>
                  </a:moveTo>
                  <a:lnTo>
                    <a:pt x="0" y="466"/>
                  </a:lnTo>
                  <a:lnTo>
                    <a:pt x="619" y="466"/>
                  </a:lnTo>
                  <a:lnTo>
                    <a:pt x="619" y="0"/>
                  </a:lnTo>
                  <a:lnTo>
                    <a:pt x="0" y="0"/>
                  </a:lnTo>
                  <a:close/>
                  <a:moveTo>
                    <a:pt x="569" y="416"/>
                  </a:moveTo>
                  <a:lnTo>
                    <a:pt x="52" y="416"/>
                  </a:lnTo>
                  <a:lnTo>
                    <a:pt x="52" y="156"/>
                  </a:lnTo>
                  <a:lnTo>
                    <a:pt x="569" y="156"/>
                  </a:lnTo>
                  <a:lnTo>
                    <a:pt x="569" y="416"/>
                  </a:lnTo>
                  <a:close/>
                  <a:moveTo>
                    <a:pt x="311" y="104"/>
                  </a:moveTo>
                  <a:lnTo>
                    <a:pt x="334" y="53"/>
                  </a:lnTo>
                  <a:lnTo>
                    <a:pt x="361" y="104"/>
                  </a:lnTo>
                  <a:lnTo>
                    <a:pt x="311" y="104"/>
                  </a:lnTo>
                  <a:close/>
                  <a:moveTo>
                    <a:pt x="413" y="104"/>
                  </a:moveTo>
                  <a:lnTo>
                    <a:pt x="440" y="53"/>
                  </a:lnTo>
                  <a:lnTo>
                    <a:pt x="464" y="104"/>
                  </a:lnTo>
                  <a:lnTo>
                    <a:pt x="413" y="104"/>
                  </a:lnTo>
                  <a:close/>
                  <a:moveTo>
                    <a:pt x="516" y="104"/>
                  </a:moveTo>
                  <a:lnTo>
                    <a:pt x="543" y="53"/>
                  </a:lnTo>
                  <a:lnTo>
                    <a:pt x="569" y="104"/>
                  </a:lnTo>
                  <a:lnTo>
                    <a:pt x="516" y="10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535D0FA-5770-4E8D-8FCA-9BAEAC13F4C4}"/>
              </a:ext>
            </a:extLst>
          </p:cNvPr>
          <p:cNvGrpSpPr/>
          <p:nvPr/>
        </p:nvGrpSpPr>
        <p:grpSpPr>
          <a:xfrm>
            <a:off x="510047" y="913943"/>
            <a:ext cx="1790679" cy="1908697"/>
            <a:chOff x="510047" y="1423229"/>
            <a:chExt cx="1790679" cy="19086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31A73B-7964-462A-9875-851CB3A9A862}"/>
                </a:ext>
              </a:extLst>
            </p:cNvPr>
            <p:cNvSpPr/>
            <p:nvPr/>
          </p:nvSpPr>
          <p:spPr>
            <a:xfrm>
              <a:off x="510047" y="1423229"/>
              <a:ext cx="1790679" cy="1908697"/>
            </a:xfrm>
            <a:prstGeom prst="rect">
              <a:avLst/>
            </a:prstGeom>
            <a:solidFill>
              <a:srgbClr val="6F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182880" rtlCol="0" anchor="t"/>
            <a:lstStyle/>
            <a:p>
              <a:pPr algn="ctr"/>
              <a:r>
                <a:rPr lang="en-US" b="1" dirty="0"/>
                <a:t>Mobile </a:t>
              </a:r>
              <a:br>
                <a:rPr lang="en-US" b="1" dirty="0"/>
              </a:br>
              <a:r>
                <a:rPr lang="en-US" b="1" dirty="0"/>
                <a:t>Device</a:t>
              </a:r>
            </a:p>
          </p:txBody>
        </p:sp>
        <p:pic>
          <p:nvPicPr>
            <p:cNvPr id="39" name="Graphic 38" descr="Smart Phone">
              <a:extLst>
                <a:ext uri="{FF2B5EF4-FFF2-40B4-BE49-F238E27FC236}">
                  <a16:creationId xmlns:a16="http://schemas.microsoft.com/office/drawing/2014/main" id="{93D46AD5-BA56-4707-B10F-C23E461AF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029" y="1638130"/>
              <a:ext cx="443088" cy="443088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10B9BD1-548B-4AEB-9D5E-CBBB624AF29B}"/>
              </a:ext>
            </a:extLst>
          </p:cNvPr>
          <p:cNvSpPr/>
          <p:nvPr/>
        </p:nvSpPr>
        <p:spPr>
          <a:xfrm>
            <a:off x="745210" y="1856447"/>
            <a:ext cx="1320352" cy="6568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Flutter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378AA3-183F-4587-88EB-D7096625417F}"/>
              </a:ext>
            </a:extLst>
          </p:cNvPr>
          <p:cNvSpPr/>
          <p:nvPr/>
        </p:nvSpPr>
        <p:spPr>
          <a:xfrm>
            <a:off x="3774858" y="3994893"/>
            <a:ext cx="3466150" cy="97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PostgreSQL DB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Queue Schedule (JSON)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MTA Schedule (Tables)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C0B096-43A6-4E52-ADD9-929A26975FC7}"/>
              </a:ext>
            </a:extLst>
          </p:cNvPr>
          <p:cNvSpPr/>
          <p:nvPr/>
        </p:nvSpPr>
        <p:spPr>
          <a:xfrm>
            <a:off x="9076782" y="3996515"/>
            <a:ext cx="2116011" cy="969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Queue Schedule Creator 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(Django App)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5B4B41B-3B0C-4018-8D2B-94A32CD94D38}"/>
              </a:ext>
            </a:extLst>
          </p:cNvPr>
          <p:cNvGrpSpPr/>
          <p:nvPr/>
        </p:nvGrpSpPr>
        <p:grpSpPr>
          <a:xfrm>
            <a:off x="2091690" y="1646626"/>
            <a:ext cx="2036445" cy="538243"/>
            <a:chOff x="2091690" y="2155912"/>
            <a:chExt cx="2036445" cy="53824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946D02-9DFD-4A69-90F8-8921110E66E4}"/>
                </a:ext>
              </a:extLst>
            </p:cNvPr>
            <p:cNvCxnSpPr>
              <a:cxnSpLocks/>
            </p:cNvCxnSpPr>
            <p:nvPr/>
          </p:nvCxnSpPr>
          <p:spPr>
            <a:xfrm>
              <a:off x="2091690" y="2694155"/>
              <a:ext cx="2036445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9918EE-0F35-4032-90DC-6B8D6610DE32}"/>
                </a:ext>
              </a:extLst>
            </p:cNvPr>
            <p:cNvSpPr txBox="1"/>
            <p:nvPr/>
          </p:nvSpPr>
          <p:spPr>
            <a:xfrm>
              <a:off x="2342828" y="2155912"/>
              <a:ext cx="1068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Req: HTTPS</a:t>
              </a:r>
            </a:p>
            <a:p>
              <a:r>
                <a:rPr lang="en-US" sz="1200" dirty="0"/>
                <a:t>Res: JSON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06FAF-C3CA-489B-A447-48EF059E3501}"/>
              </a:ext>
            </a:extLst>
          </p:cNvPr>
          <p:cNvSpPr/>
          <p:nvPr/>
        </p:nvSpPr>
        <p:spPr>
          <a:xfrm>
            <a:off x="8780017" y="2380745"/>
            <a:ext cx="2709541" cy="509406"/>
          </a:xfrm>
          <a:prstGeom prst="rect">
            <a:avLst/>
          </a:prstGeom>
          <a:solidFill>
            <a:srgbClr val="8FB73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MTA Data (API)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2BA33-2776-4E91-BFA8-F4A93E8378E6}"/>
              </a:ext>
            </a:extLst>
          </p:cNvPr>
          <p:cNvSpPr txBox="1"/>
          <p:nvPr/>
        </p:nvSpPr>
        <p:spPr>
          <a:xfrm flipH="1">
            <a:off x="816543" y="617698"/>
            <a:ext cx="117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Diwakar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5A7DC6-EB49-4018-93A4-2572E0D8E288}"/>
              </a:ext>
            </a:extLst>
          </p:cNvPr>
          <p:cNvSpPr txBox="1"/>
          <p:nvPr/>
        </p:nvSpPr>
        <p:spPr>
          <a:xfrm flipH="1">
            <a:off x="4920044" y="5584149"/>
            <a:ext cx="117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Abhishek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3D66E6-9071-4CC4-82CE-4E3533149C47}"/>
              </a:ext>
            </a:extLst>
          </p:cNvPr>
          <p:cNvSpPr txBox="1"/>
          <p:nvPr/>
        </p:nvSpPr>
        <p:spPr>
          <a:xfrm flipH="1">
            <a:off x="4920042" y="617698"/>
            <a:ext cx="117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Mabry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74812E-4E80-4165-BDA7-15396CA13A20}"/>
              </a:ext>
            </a:extLst>
          </p:cNvPr>
          <p:cNvSpPr txBox="1"/>
          <p:nvPr/>
        </p:nvSpPr>
        <p:spPr>
          <a:xfrm flipH="1">
            <a:off x="9545943" y="5584149"/>
            <a:ext cx="117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Abhinav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39CAA8-6638-4A60-89E7-E33FF3E7FBE5}"/>
              </a:ext>
            </a:extLst>
          </p:cNvPr>
          <p:cNvSpPr/>
          <p:nvPr/>
        </p:nvSpPr>
        <p:spPr>
          <a:xfrm>
            <a:off x="8780016" y="1717243"/>
            <a:ext cx="2709541" cy="509406"/>
          </a:xfrm>
          <a:prstGeom prst="rect">
            <a:avLst/>
          </a:prstGeom>
          <a:solidFill>
            <a:srgbClr val="DDB72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MTA IoT (API)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2A1C859-086E-4822-9A4B-532A02C86AEC}"/>
              </a:ext>
            </a:extLst>
          </p:cNvPr>
          <p:cNvGrpSpPr/>
          <p:nvPr/>
        </p:nvGrpSpPr>
        <p:grpSpPr>
          <a:xfrm>
            <a:off x="5512018" y="2604754"/>
            <a:ext cx="1206253" cy="1356437"/>
            <a:chOff x="5512018" y="3114040"/>
            <a:chExt cx="1206253" cy="135643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B33E6B-1C41-424E-9C00-ECCCAB6BF42D}"/>
                </a:ext>
              </a:extLst>
            </p:cNvPr>
            <p:cNvCxnSpPr>
              <a:cxnSpLocks/>
            </p:cNvCxnSpPr>
            <p:nvPr/>
          </p:nvCxnSpPr>
          <p:spPr>
            <a:xfrm>
              <a:off x="5512018" y="3114040"/>
              <a:ext cx="0" cy="1356437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9687E1-1004-41B1-B1B5-3C3874DA5D5C}"/>
                </a:ext>
              </a:extLst>
            </p:cNvPr>
            <p:cNvSpPr txBox="1"/>
            <p:nvPr/>
          </p:nvSpPr>
          <p:spPr>
            <a:xfrm>
              <a:off x="5540592" y="3549692"/>
              <a:ext cx="1177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Req: HTTPS</a:t>
              </a:r>
            </a:p>
            <a:p>
              <a:r>
                <a:rPr lang="en-US" sz="1200" dirty="0"/>
                <a:t>Res: JSON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B92F7E6-4FDA-433B-9DD5-790B479BAB34}"/>
              </a:ext>
            </a:extLst>
          </p:cNvPr>
          <p:cNvGrpSpPr/>
          <p:nvPr/>
        </p:nvGrpSpPr>
        <p:grpSpPr>
          <a:xfrm>
            <a:off x="7241008" y="3936881"/>
            <a:ext cx="1803932" cy="522942"/>
            <a:chOff x="7241008" y="4446167"/>
            <a:chExt cx="1803932" cy="52294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EE72BC-973E-4C73-9F59-1A5FD64AB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1008" y="4969109"/>
              <a:ext cx="1803932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756405-797E-41EC-8500-B70EFD253178}"/>
                </a:ext>
              </a:extLst>
            </p:cNvPr>
            <p:cNvSpPr txBox="1"/>
            <p:nvPr/>
          </p:nvSpPr>
          <p:spPr>
            <a:xfrm>
              <a:off x="7627750" y="4446167"/>
              <a:ext cx="1228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Req: HTTPS</a:t>
              </a:r>
            </a:p>
            <a:p>
              <a:r>
                <a:rPr lang="en-US" sz="1200" dirty="0"/>
                <a:t>Res: JSON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483CCB3-3A44-4E88-8A13-72912500D68E}"/>
              </a:ext>
            </a:extLst>
          </p:cNvPr>
          <p:cNvGrpSpPr/>
          <p:nvPr/>
        </p:nvGrpSpPr>
        <p:grpSpPr>
          <a:xfrm>
            <a:off x="6865620" y="1453640"/>
            <a:ext cx="2015840" cy="524125"/>
            <a:chOff x="6865620" y="1962926"/>
            <a:chExt cx="2015840" cy="5241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D03DF2-9BEA-4492-87F3-6BD273D74990}"/>
                </a:ext>
              </a:extLst>
            </p:cNvPr>
            <p:cNvSpPr txBox="1"/>
            <p:nvPr/>
          </p:nvSpPr>
          <p:spPr>
            <a:xfrm>
              <a:off x="7627750" y="1962926"/>
              <a:ext cx="1253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Req: HTTPS</a:t>
              </a:r>
            </a:p>
            <a:p>
              <a:r>
                <a:rPr lang="en-US" sz="1200" dirty="0"/>
                <a:t>Res: JSON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C3B61D-9F47-4D2A-9E5F-D21F510454A3}"/>
                </a:ext>
              </a:extLst>
            </p:cNvPr>
            <p:cNvCxnSpPr>
              <a:cxnSpLocks/>
            </p:cNvCxnSpPr>
            <p:nvPr/>
          </p:nvCxnSpPr>
          <p:spPr>
            <a:xfrm>
              <a:off x="6865620" y="2487051"/>
              <a:ext cx="1904594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1F15548-4DD9-4D39-A67A-A690D33259CF}"/>
              </a:ext>
            </a:extLst>
          </p:cNvPr>
          <p:cNvGrpSpPr/>
          <p:nvPr/>
        </p:nvGrpSpPr>
        <p:grpSpPr>
          <a:xfrm>
            <a:off x="4129760" y="1783354"/>
            <a:ext cx="2709541" cy="794780"/>
            <a:chOff x="4129760" y="2292640"/>
            <a:chExt cx="2709541" cy="7947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02FF3C-8866-4B97-B8B7-84F63E60C9B5}"/>
                </a:ext>
              </a:extLst>
            </p:cNvPr>
            <p:cNvSpPr/>
            <p:nvPr/>
          </p:nvSpPr>
          <p:spPr>
            <a:xfrm>
              <a:off x="4129760" y="2292640"/>
              <a:ext cx="2709541" cy="7947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016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Smart Queue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(Django App)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6A6C1E7-C932-41AA-8D92-67557384671E}"/>
                </a:ext>
              </a:extLst>
            </p:cNvPr>
            <p:cNvGrpSpPr/>
            <p:nvPr/>
          </p:nvGrpSpPr>
          <p:grpSpPr>
            <a:xfrm>
              <a:off x="4305450" y="2453492"/>
              <a:ext cx="874190" cy="473076"/>
              <a:chOff x="4262778" y="2384018"/>
              <a:chExt cx="874190" cy="473076"/>
            </a:xfrm>
            <a:solidFill>
              <a:schemeClr val="tx1"/>
            </a:solidFill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3D7A9A-CFAC-4DD8-B8FC-E4D732A7EAB5}"/>
                  </a:ext>
                </a:extLst>
              </p:cNvPr>
              <p:cNvGrpSpPr/>
              <p:nvPr/>
            </p:nvGrpSpPr>
            <p:grpSpPr>
              <a:xfrm>
                <a:off x="4262778" y="2384018"/>
                <a:ext cx="142171" cy="473076"/>
                <a:chOff x="2246312" y="3388977"/>
                <a:chExt cx="439118" cy="1461170"/>
              </a:xfrm>
              <a:grpFill/>
            </p:grpSpPr>
            <p:sp>
              <p:nvSpPr>
                <p:cNvPr id="54" name="Freeform 6">
                  <a:extLst>
                    <a:ext uri="{FF2B5EF4-FFF2-40B4-BE49-F238E27FC236}">
                      <a16:creationId xmlns:a16="http://schemas.microsoft.com/office/drawing/2014/main" id="{425E359F-4A80-49BD-B401-3A5E43FFA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312" y="3886580"/>
                  <a:ext cx="439118" cy="963567"/>
                </a:xfrm>
                <a:custGeom>
                  <a:avLst/>
                  <a:gdLst>
                    <a:gd name="T0" fmla="*/ 0 w 336"/>
                    <a:gd name="T1" fmla="*/ 425 h 739"/>
                    <a:gd name="T2" fmla="*/ 0 w 336"/>
                    <a:gd name="T3" fmla="*/ 182 h 739"/>
                    <a:gd name="T4" fmla="*/ 149 w 336"/>
                    <a:gd name="T5" fmla="*/ 11 h 739"/>
                    <a:gd name="T6" fmla="*/ 331 w 336"/>
                    <a:gd name="T7" fmla="*/ 138 h 739"/>
                    <a:gd name="T8" fmla="*/ 336 w 336"/>
                    <a:gd name="T9" fmla="*/ 176 h 739"/>
                    <a:gd name="T10" fmla="*/ 336 w 336"/>
                    <a:gd name="T11" fmla="*/ 681 h 739"/>
                    <a:gd name="T12" fmla="*/ 279 w 336"/>
                    <a:gd name="T13" fmla="*/ 739 h 739"/>
                    <a:gd name="T14" fmla="*/ 63 w 336"/>
                    <a:gd name="T15" fmla="*/ 739 h 739"/>
                    <a:gd name="T16" fmla="*/ 0 w 336"/>
                    <a:gd name="T17" fmla="*/ 676 h 739"/>
                    <a:gd name="T18" fmla="*/ 0 w 336"/>
                    <a:gd name="T19" fmla="*/ 425 h 739"/>
                    <a:gd name="T20" fmla="*/ 0 w 336"/>
                    <a:gd name="T21" fmla="*/ 425 h 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6" h="739">
                      <a:moveTo>
                        <a:pt x="0" y="425"/>
                      </a:moveTo>
                      <a:cubicBezTo>
                        <a:pt x="0" y="344"/>
                        <a:pt x="0" y="263"/>
                        <a:pt x="0" y="182"/>
                      </a:cubicBezTo>
                      <a:cubicBezTo>
                        <a:pt x="0" y="94"/>
                        <a:pt x="62" y="23"/>
                        <a:pt x="149" y="11"/>
                      </a:cubicBezTo>
                      <a:cubicBezTo>
                        <a:pt x="230" y="0"/>
                        <a:pt x="309" y="55"/>
                        <a:pt x="331" y="138"/>
                      </a:cubicBezTo>
                      <a:cubicBezTo>
                        <a:pt x="334" y="150"/>
                        <a:pt x="336" y="163"/>
                        <a:pt x="336" y="176"/>
                      </a:cubicBezTo>
                      <a:cubicBezTo>
                        <a:pt x="336" y="345"/>
                        <a:pt x="336" y="513"/>
                        <a:pt x="336" y="681"/>
                      </a:cubicBezTo>
                      <a:cubicBezTo>
                        <a:pt x="336" y="715"/>
                        <a:pt x="312" y="739"/>
                        <a:pt x="279" y="739"/>
                      </a:cubicBezTo>
                      <a:cubicBezTo>
                        <a:pt x="207" y="739"/>
                        <a:pt x="135" y="739"/>
                        <a:pt x="63" y="739"/>
                      </a:cubicBezTo>
                      <a:cubicBezTo>
                        <a:pt x="22" y="739"/>
                        <a:pt x="0" y="717"/>
                        <a:pt x="0" y="676"/>
                      </a:cubicBezTo>
                      <a:cubicBezTo>
                        <a:pt x="0" y="592"/>
                        <a:pt x="0" y="509"/>
                        <a:pt x="0" y="425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7">
                  <a:extLst>
                    <a:ext uri="{FF2B5EF4-FFF2-40B4-BE49-F238E27FC236}">
                      <a16:creationId xmlns:a16="http://schemas.microsoft.com/office/drawing/2014/main" id="{22E2E6BD-3A87-4635-838E-985787BAE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312" y="3388977"/>
                  <a:ext cx="439118" cy="438159"/>
                </a:xfrm>
                <a:custGeom>
                  <a:avLst/>
                  <a:gdLst>
                    <a:gd name="T0" fmla="*/ 336 w 336"/>
                    <a:gd name="T1" fmla="*/ 168 h 336"/>
                    <a:gd name="T2" fmla="*/ 172 w 336"/>
                    <a:gd name="T3" fmla="*/ 336 h 336"/>
                    <a:gd name="T4" fmla="*/ 0 w 336"/>
                    <a:gd name="T5" fmla="*/ 167 h 336"/>
                    <a:gd name="T6" fmla="*/ 166 w 336"/>
                    <a:gd name="T7" fmla="*/ 0 h 336"/>
                    <a:gd name="T8" fmla="*/ 336 w 336"/>
                    <a:gd name="T9" fmla="*/ 168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336">
                      <a:moveTo>
                        <a:pt x="336" y="168"/>
                      </a:moveTo>
                      <a:cubicBezTo>
                        <a:pt x="336" y="259"/>
                        <a:pt x="261" y="336"/>
                        <a:pt x="172" y="336"/>
                      </a:cubicBezTo>
                      <a:cubicBezTo>
                        <a:pt x="76" y="336"/>
                        <a:pt x="0" y="262"/>
                        <a:pt x="0" y="167"/>
                      </a:cubicBezTo>
                      <a:cubicBezTo>
                        <a:pt x="0" y="76"/>
                        <a:pt x="75" y="0"/>
                        <a:pt x="166" y="0"/>
                      </a:cubicBezTo>
                      <a:cubicBezTo>
                        <a:pt x="261" y="0"/>
                        <a:pt x="336" y="74"/>
                        <a:pt x="336" y="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83B3BC0-A919-43A9-8382-9E8697583763}"/>
                  </a:ext>
                </a:extLst>
              </p:cNvPr>
              <p:cNvGrpSpPr/>
              <p:nvPr/>
            </p:nvGrpSpPr>
            <p:grpSpPr>
              <a:xfrm>
                <a:off x="4994486" y="2384018"/>
                <a:ext cx="142482" cy="473076"/>
                <a:chOff x="3110167" y="3388977"/>
                <a:chExt cx="440077" cy="1461170"/>
              </a:xfrm>
              <a:grpFill/>
            </p:grpSpPr>
            <p:sp>
              <p:nvSpPr>
                <p:cNvPr id="52" name="Freeform 5">
                  <a:extLst>
                    <a:ext uri="{FF2B5EF4-FFF2-40B4-BE49-F238E27FC236}">
                      <a16:creationId xmlns:a16="http://schemas.microsoft.com/office/drawing/2014/main" id="{884FB055-4B02-4493-8B04-1914F685E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0167" y="3887539"/>
                  <a:ext cx="440077" cy="962608"/>
                </a:xfrm>
                <a:custGeom>
                  <a:avLst/>
                  <a:gdLst>
                    <a:gd name="T0" fmla="*/ 1 w 337"/>
                    <a:gd name="T1" fmla="*/ 423 h 738"/>
                    <a:gd name="T2" fmla="*/ 1 w 337"/>
                    <a:gd name="T3" fmla="*/ 179 h 738"/>
                    <a:gd name="T4" fmla="*/ 149 w 337"/>
                    <a:gd name="T5" fmla="*/ 10 h 738"/>
                    <a:gd name="T6" fmla="*/ 331 w 337"/>
                    <a:gd name="T7" fmla="*/ 137 h 738"/>
                    <a:gd name="T8" fmla="*/ 336 w 337"/>
                    <a:gd name="T9" fmla="*/ 177 h 738"/>
                    <a:gd name="T10" fmla="*/ 337 w 337"/>
                    <a:gd name="T11" fmla="*/ 680 h 738"/>
                    <a:gd name="T12" fmla="*/ 279 w 337"/>
                    <a:gd name="T13" fmla="*/ 738 h 738"/>
                    <a:gd name="T14" fmla="*/ 61 w 337"/>
                    <a:gd name="T15" fmla="*/ 738 h 738"/>
                    <a:gd name="T16" fmla="*/ 1 w 337"/>
                    <a:gd name="T17" fmla="*/ 677 h 738"/>
                    <a:gd name="T18" fmla="*/ 0 w 337"/>
                    <a:gd name="T19" fmla="*/ 423 h 738"/>
                    <a:gd name="T20" fmla="*/ 1 w 337"/>
                    <a:gd name="T21" fmla="*/ 423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7" h="738">
                      <a:moveTo>
                        <a:pt x="1" y="423"/>
                      </a:moveTo>
                      <a:cubicBezTo>
                        <a:pt x="1" y="342"/>
                        <a:pt x="0" y="260"/>
                        <a:pt x="1" y="179"/>
                      </a:cubicBezTo>
                      <a:cubicBezTo>
                        <a:pt x="1" y="92"/>
                        <a:pt x="63" y="22"/>
                        <a:pt x="149" y="10"/>
                      </a:cubicBezTo>
                      <a:cubicBezTo>
                        <a:pt x="231" y="0"/>
                        <a:pt x="310" y="54"/>
                        <a:pt x="331" y="137"/>
                      </a:cubicBezTo>
                      <a:cubicBezTo>
                        <a:pt x="335" y="150"/>
                        <a:pt x="336" y="163"/>
                        <a:pt x="336" y="177"/>
                      </a:cubicBezTo>
                      <a:cubicBezTo>
                        <a:pt x="337" y="345"/>
                        <a:pt x="337" y="513"/>
                        <a:pt x="337" y="680"/>
                      </a:cubicBezTo>
                      <a:cubicBezTo>
                        <a:pt x="336" y="713"/>
                        <a:pt x="312" y="738"/>
                        <a:pt x="279" y="738"/>
                      </a:cubicBezTo>
                      <a:cubicBezTo>
                        <a:pt x="206" y="738"/>
                        <a:pt x="133" y="738"/>
                        <a:pt x="61" y="738"/>
                      </a:cubicBezTo>
                      <a:cubicBezTo>
                        <a:pt x="24" y="738"/>
                        <a:pt x="1" y="715"/>
                        <a:pt x="1" y="677"/>
                      </a:cubicBezTo>
                      <a:cubicBezTo>
                        <a:pt x="0" y="593"/>
                        <a:pt x="0" y="508"/>
                        <a:pt x="0" y="423"/>
                      </a:cubicBezTo>
                      <a:cubicBezTo>
                        <a:pt x="0" y="423"/>
                        <a:pt x="0" y="423"/>
                        <a:pt x="1" y="4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C32C8F4A-386A-4C54-B07A-1DA76D7F8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10167" y="3388977"/>
                  <a:ext cx="438159" cy="438159"/>
                </a:xfrm>
                <a:custGeom>
                  <a:avLst/>
                  <a:gdLst>
                    <a:gd name="T0" fmla="*/ 336 w 336"/>
                    <a:gd name="T1" fmla="*/ 168 h 336"/>
                    <a:gd name="T2" fmla="*/ 169 w 336"/>
                    <a:gd name="T3" fmla="*/ 336 h 336"/>
                    <a:gd name="T4" fmla="*/ 0 w 336"/>
                    <a:gd name="T5" fmla="*/ 167 h 336"/>
                    <a:gd name="T6" fmla="*/ 168 w 336"/>
                    <a:gd name="T7" fmla="*/ 0 h 336"/>
                    <a:gd name="T8" fmla="*/ 336 w 336"/>
                    <a:gd name="T9" fmla="*/ 168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336">
                      <a:moveTo>
                        <a:pt x="336" y="168"/>
                      </a:moveTo>
                      <a:cubicBezTo>
                        <a:pt x="336" y="260"/>
                        <a:pt x="261" y="336"/>
                        <a:pt x="169" y="336"/>
                      </a:cubicBezTo>
                      <a:cubicBezTo>
                        <a:pt x="75" y="336"/>
                        <a:pt x="0" y="261"/>
                        <a:pt x="0" y="167"/>
                      </a:cubicBezTo>
                      <a:cubicBezTo>
                        <a:pt x="0" y="75"/>
                        <a:pt x="76" y="0"/>
                        <a:pt x="168" y="0"/>
                      </a:cubicBezTo>
                      <a:cubicBezTo>
                        <a:pt x="262" y="0"/>
                        <a:pt x="336" y="74"/>
                        <a:pt x="336" y="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4C9F84B-081C-4583-B122-42AE6512081B}"/>
                  </a:ext>
                </a:extLst>
              </p:cNvPr>
              <p:cNvGrpSpPr/>
              <p:nvPr/>
            </p:nvGrpSpPr>
            <p:grpSpPr>
              <a:xfrm>
                <a:off x="4427648" y="2572793"/>
                <a:ext cx="528462" cy="208153"/>
                <a:chOff x="975668" y="675272"/>
                <a:chExt cx="765696" cy="301596"/>
              </a:xfrm>
              <a:grpFill/>
            </p:grpSpPr>
            <p:pic>
              <p:nvPicPr>
                <p:cNvPr id="49" name="Graphic 48" descr="Smart Phone">
                  <a:extLst>
                    <a:ext uri="{FF2B5EF4-FFF2-40B4-BE49-F238E27FC236}">
                      <a16:creationId xmlns:a16="http://schemas.microsoft.com/office/drawing/2014/main" id="{D0CF617D-E972-4EFD-B63F-3F18278FB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7718" y="675272"/>
                  <a:ext cx="301596" cy="301596"/>
                </a:xfrm>
                <a:prstGeom prst="rect">
                  <a:avLst/>
                </a:prstGeom>
              </p:spPr>
            </p:pic>
            <p:sp>
              <p:nvSpPr>
                <p:cNvPr id="50" name="Arrow: Right 49">
                  <a:extLst>
                    <a:ext uri="{FF2B5EF4-FFF2-40B4-BE49-F238E27FC236}">
                      <a16:creationId xmlns:a16="http://schemas.microsoft.com/office/drawing/2014/main" id="{2DB8431D-D694-4476-B0A8-429B37D06EF1}"/>
                    </a:ext>
                  </a:extLst>
                </p:cNvPr>
                <p:cNvSpPr/>
                <p:nvPr/>
              </p:nvSpPr>
              <p:spPr>
                <a:xfrm>
                  <a:off x="1506057" y="725027"/>
                  <a:ext cx="235307" cy="213948"/>
                </a:xfrm>
                <a:prstGeom prst="rightArrow">
                  <a:avLst>
                    <a:gd name="adj1" fmla="val 64948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Arrow: Right 50">
                  <a:extLst>
                    <a:ext uri="{FF2B5EF4-FFF2-40B4-BE49-F238E27FC236}">
                      <a16:creationId xmlns:a16="http://schemas.microsoft.com/office/drawing/2014/main" id="{EE444180-D9CA-452A-989C-59F13AEEE951}"/>
                    </a:ext>
                  </a:extLst>
                </p:cNvPr>
                <p:cNvSpPr/>
                <p:nvPr/>
              </p:nvSpPr>
              <p:spPr>
                <a:xfrm flipH="1">
                  <a:off x="975668" y="725027"/>
                  <a:ext cx="235307" cy="213948"/>
                </a:xfrm>
                <a:prstGeom prst="rightArrow">
                  <a:avLst>
                    <a:gd name="adj1" fmla="val 64948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B2E4227-6F3A-45FF-A2B3-B0BBEBAF0D92}"/>
              </a:ext>
            </a:extLst>
          </p:cNvPr>
          <p:cNvGrpSpPr/>
          <p:nvPr/>
        </p:nvGrpSpPr>
        <p:grpSpPr>
          <a:xfrm>
            <a:off x="10029130" y="2913026"/>
            <a:ext cx="1364607" cy="1055708"/>
            <a:chOff x="10029130" y="3422312"/>
            <a:chExt cx="1364607" cy="105570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DE50FA-37BA-47FB-9270-3F7ECB1D7F14}"/>
                </a:ext>
              </a:extLst>
            </p:cNvPr>
            <p:cNvSpPr txBox="1"/>
            <p:nvPr/>
          </p:nvSpPr>
          <p:spPr>
            <a:xfrm>
              <a:off x="10111001" y="3674542"/>
              <a:ext cx="1282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Req: HTTPS</a:t>
              </a:r>
            </a:p>
            <a:p>
              <a:r>
                <a:rPr lang="en-US" sz="1200" dirty="0"/>
                <a:t>Res: JSON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CEF1044-F040-452C-8780-A0E3831BD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9130" y="3422312"/>
              <a:ext cx="0" cy="1055708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F97ECFA-3DE1-4B8C-AEE3-D65B0B39815C}"/>
              </a:ext>
            </a:extLst>
          </p:cNvPr>
          <p:cNvGrpSpPr/>
          <p:nvPr/>
        </p:nvGrpSpPr>
        <p:grpSpPr>
          <a:xfrm>
            <a:off x="9046482" y="785731"/>
            <a:ext cx="2176608" cy="884467"/>
            <a:chOff x="9046482" y="1295017"/>
            <a:chExt cx="2176608" cy="88446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37DDB-EBDB-47C4-968F-7BB1821C9B18}"/>
                </a:ext>
              </a:extLst>
            </p:cNvPr>
            <p:cNvSpPr txBox="1"/>
            <p:nvPr/>
          </p:nvSpPr>
          <p:spPr>
            <a:xfrm>
              <a:off x="9046482" y="1810152"/>
              <a:ext cx="2176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/>
                  </a:solidFill>
                </a:rPr>
                <a:t>Simulated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9522FDC-63B6-45F4-ADC9-BFCB84D68346}"/>
                </a:ext>
              </a:extLst>
            </p:cNvPr>
            <p:cNvGrpSpPr/>
            <p:nvPr/>
          </p:nvGrpSpPr>
          <p:grpSpPr>
            <a:xfrm>
              <a:off x="9864650" y="1295017"/>
              <a:ext cx="540271" cy="487354"/>
              <a:chOff x="11882251" y="8803161"/>
              <a:chExt cx="844921" cy="762165"/>
            </a:xfrm>
          </p:grpSpPr>
          <p:sp>
            <p:nvSpPr>
              <p:cNvPr id="84" name="Freeform 198">
                <a:extLst>
                  <a:ext uri="{FF2B5EF4-FFF2-40B4-BE49-F238E27FC236}">
                    <a16:creationId xmlns:a16="http://schemas.microsoft.com/office/drawing/2014/main" id="{086FE862-965B-4F25-9267-A019425BD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82251" y="8803161"/>
                <a:ext cx="844921" cy="5976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99">
                <a:extLst>
                  <a:ext uri="{FF2B5EF4-FFF2-40B4-BE49-F238E27FC236}">
                    <a16:creationId xmlns:a16="http://schemas.microsoft.com/office/drawing/2014/main" id="{C7621DF6-5AA2-4503-960E-40764F577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5718" y="9501983"/>
                <a:ext cx="516965" cy="6334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00">
                <a:extLst>
                  <a:ext uri="{FF2B5EF4-FFF2-40B4-BE49-F238E27FC236}">
                    <a16:creationId xmlns:a16="http://schemas.microsoft.com/office/drawing/2014/main" id="{CC03E0CA-0AD0-4E52-9039-8051AA6C2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3272" y="9422292"/>
                <a:ext cx="180836" cy="572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01">
                <a:extLst>
                  <a:ext uri="{FF2B5EF4-FFF2-40B4-BE49-F238E27FC236}">
                    <a16:creationId xmlns:a16="http://schemas.microsoft.com/office/drawing/2014/main" id="{A2050B19-0E0A-44D8-9228-604EF543A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16461" y="9189352"/>
                <a:ext cx="88886" cy="88885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96 h 140"/>
                  <a:gd name="T12" fmla="*/ 44 w 140"/>
                  <a:gd name="T13" fmla="*/ 70 h 140"/>
                  <a:gd name="T14" fmla="*/ 70 w 140"/>
                  <a:gd name="T15" fmla="*/ 44 h 140"/>
                  <a:gd name="T16" fmla="*/ 95 w 140"/>
                  <a:gd name="T17" fmla="*/ 70 h 140"/>
                  <a:gd name="T18" fmla="*/ 70 w 140"/>
                  <a:gd name="T19" fmla="*/ 9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1" y="0"/>
                      <a:pt x="0" y="32"/>
                      <a:pt x="0" y="70"/>
                    </a:cubicBezTo>
                    <a:cubicBezTo>
                      <a:pt x="0" y="109"/>
                      <a:pt x="31" y="140"/>
                      <a:pt x="70" y="140"/>
                    </a:cubicBezTo>
                    <a:cubicBezTo>
                      <a:pt x="108" y="140"/>
                      <a:pt x="140" y="109"/>
                      <a:pt x="140" y="70"/>
                    </a:cubicBezTo>
                    <a:cubicBezTo>
                      <a:pt x="140" y="32"/>
                      <a:pt x="108" y="0"/>
                      <a:pt x="70" y="0"/>
                    </a:cubicBezTo>
                    <a:close/>
                    <a:moveTo>
                      <a:pt x="70" y="96"/>
                    </a:moveTo>
                    <a:cubicBezTo>
                      <a:pt x="55" y="96"/>
                      <a:pt x="44" y="84"/>
                      <a:pt x="44" y="70"/>
                    </a:cubicBezTo>
                    <a:cubicBezTo>
                      <a:pt x="44" y="56"/>
                      <a:pt x="55" y="44"/>
                      <a:pt x="70" y="44"/>
                    </a:cubicBezTo>
                    <a:cubicBezTo>
                      <a:pt x="84" y="44"/>
                      <a:pt x="95" y="56"/>
                      <a:pt x="95" y="70"/>
                    </a:cubicBezTo>
                    <a:cubicBezTo>
                      <a:pt x="95" y="84"/>
                      <a:pt x="84" y="96"/>
                      <a:pt x="70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02">
                <a:extLst>
                  <a:ext uri="{FF2B5EF4-FFF2-40B4-BE49-F238E27FC236}">
                    <a16:creationId xmlns:a16="http://schemas.microsoft.com/office/drawing/2014/main" id="{B01E8C2E-5793-4069-9A6D-D9502687A7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72158" y="9189352"/>
                <a:ext cx="88886" cy="88885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96 h 140"/>
                  <a:gd name="T12" fmla="*/ 44 w 140"/>
                  <a:gd name="T13" fmla="*/ 70 h 140"/>
                  <a:gd name="T14" fmla="*/ 70 w 140"/>
                  <a:gd name="T15" fmla="*/ 44 h 140"/>
                  <a:gd name="T16" fmla="*/ 96 w 140"/>
                  <a:gd name="T17" fmla="*/ 70 h 140"/>
                  <a:gd name="T18" fmla="*/ 70 w 140"/>
                  <a:gd name="T19" fmla="*/ 9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1" y="0"/>
                      <a:pt x="0" y="32"/>
                      <a:pt x="0" y="70"/>
                    </a:cubicBezTo>
                    <a:cubicBezTo>
                      <a:pt x="0" y="109"/>
                      <a:pt x="31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96"/>
                    </a:moveTo>
                    <a:cubicBezTo>
                      <a:pt x="56" y="96"/>
                      <a:pt x="44" y="84"/>
                      <a:pt x="44" y="70"/>
                    </a:cubicBezTo>
                    <a:cubicBezTo>
                      <a:pt x="44" y="56"/>
                      <a:pt x="56" y="44"/>
                      <a:pt x="70" y="44"/>
                    </a:cubicBezTo>
                    <a:cubicBezTo>
                      <a:pt x="84" y="44"/>
                      <a:pt x="96" y="56"/>
                      <a:pt x="96" y="70"/>
                    </a:cubicBezTo>
                    <a:cubicBezTo>
                      <a:pt x="96" y="84"/>
                      <a:pt x="84" y="96"/>
                      <a:pt x="70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03">
                <a:extLst>
                  <a:ext uri="{FF2B5EF4-FFF2-40B4-BE49-F238E27FC236}">
                    <a16:creationId xmlns:a16="http://schemas.microsoft.com/office/drawing/2014/main" id="{77BCBBC4-8F75-45B6-A577-2E9DB194B2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56058" y="8988083"/>
                <a:ext cx="88886" cy="88885"/>
              </a:xfrm>
              <a:custGeom>
                <a:avLst/>
                <a:gdLst>
                  <a:gd name="T0" fmla="*/ 70 w 140"/>
                  <a:gd name="T1" fmla="*/ 0 h 140"/>
                  <a:gd name="T2" fmla="*/ 0 w 140"/>
                  <a:gd name="T3" fmla="*/ 70 h 140"/>
                  <a:gd name="T4" fmla="*/ 70 w 140"/>
                  <a:gd name="T5" fmla="*/ 140 h 140"/>
                  <a:gd name="T6" fmla="*/ 140 w 140"/>
                  <a:gd name="T7" fmla="*/ 70 h 140"/>
                  <a:gd name="T8" fmla="*/ 70 w 140"/>
                  <a:gd name="T9" fmla="*/ 0 h 140"/>
                  <a:gd name="T10" fmla="*/ 70 w 140"/>
                  <a:gd name="T11" fmla="*/ 96 h 140"/>
                  <a:gd name="T12" fmla="*/ 44 w 140"/>
                  <a:gd name="T13" fmla="*/ 70 h 140"/>
                  <a:gd name="T14" fmla="*/ 70 w 140"/>
                  <a:gd name="T15" fmla="*/ 45 h 140"/>
                  <a:gd name="T16" fmla="*/ 96 w 140"/>
                  <a:gd name="T17" fmla="*/ 70 h 140"/>
                  <a:gd name="T18" fmla="*/ 70 w 140"/>
                  <a:gd name="T19" fmla="*/ 9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1" y="0"/>
                      <a:pt x="0" y="32"/>
                      <a:pt x="0" y="70"/>
                    </a:cubicBezTo>
                    <a:cubicBezTo>
                      <a:pt x="0" y="109"/>
                      <a:pt x="31" y="140"/>
                      <a:pt x="70" y="140"/>
                    </a:cubicBezTo>
                    <a:cubicBezTo>
                      <a:pt x="108" y="140"/>
                      <a:pt x="140" y="109"/>
                      <a:pt x="140" y="70"/>
                    </a:cubicBezTo>
                    <a:cubicBezTo>
                      <a:pt x="140" y="32"/>
                      <a:pt x="108" y="0"/>
                      <a:pt x="70" y="0"/>
                    </a:cubicBezTo>
                    <a:close/>
                    <a:moveTo>
                      <a:pt x="70" y="96"/>
                    </a:moveTo>
                    <a:cubicBezTo>
                      <a:pt x="56" y="96"/>
                      <a:pt x="44" y="85"/>
                      <a:pt x="44" y="70"/>
                    </a:cubicBezTo>
                    <a:cubicBezTo>
                      <a:pt x="44" y="56"/>
                      <a:pt x="56" y="45"/>
                      <a:pt x="70" y="45"/>
                    </a:cubicBezTo>
                    <a:cubicBezTo>
                      <a:pt x="84" y="45"/>
                      <a:pt x="96" y="56"/>
                      <a:pt x="96" y="70"/>
                    </a:cubicBezTo>
                    <a:cubicBezTo>
                      <a:pt x="96" y="85"/>
                      <a:pt x="84" y="96"/>
                      <a:pt x="70" y="9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04">
                <a:extLst>
                  <a:ext uri="{FF2B5EF4-FFF2-40B4-BE49-F238E27FC236}">
                    <a16:creationId xmlns:a16="http://schemas.microsoft.com/office/drawing/2014/main" id="{CFD9E506-AE19-4EA3-AB55-AEDC4FEEA8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576986" y="8885916"/>
                <a:ext cx="87864" cy="88885"/>
              </a:xfrm>
              <a:custGeom>
                <a:avLst/>
                <a:gdLst>
                  <a:gd name="T0" fmla="*/ 70 w 139"/>
                  <a:gd name="T1" fmla="*/ 0 h 140"/>
                  <a:gd name="T2" fmla="*/ 0 w 139"/>
                  <a:gd name="T3" fmla="*/ 70 h 140"/>
                  <a:gd name="T4" fmla="*/ 70 w 139"/>
                  <a:gd name="T5" fmla="*/ 140 h 140"/>
                  <a:gd name="T6" fmla="*/ 139 w 139"/>
                  <a:gd name="T7" fmla="*/ 70 h 140"/>
                  <a:gd name="T8" fmla="*/ 70 w 139"/>
                  <a:gd name="T9" fmla="*/ 0 h 140"/>
                  <a:gd name="T10" fmla="*/ 70 w 139"/>
                  <a:gd name="T11" fmla="*/ 95 h 140"/>
                  <a:gd name="T12" fmla="*/ 44 w 139"/>
                  <a:gd name="T13" fmla="*/ 70 h 140"/>
                  <a:gd name="T14" fmla="*/ 70 w 139"/>
                  <a:gd name="T15" fmla="*/ 44 h 140"/>
                  <a:gd name="T16" fmla="*/ 95 w 139"/>
                  <a:gd name="T17" fmla="*/ 70 h 140"/>
                  <a:gd name="T18" fmla="*/ 70 w 139"/>
                  <a:gd name="T19" fmla="*/ 9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70" y="0"/>
                    </a:move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ubicBezTo>
                      <a:pt x="139" y="31"/>
                      <a:pt x="108" y="0"/>
                      <a:pt x="70" y="0"/>
                    </a:cubicBezTo>
                    <a:close/>
                    <a:moveTo>
                      <a:pt x="70" y="95"/>
                    </a:moveTo>
                    <a:cubicBezTo>
                      <a:pt x="55" y="95"/>
                      <a:pt x="44" y="84"/>
                      <a:pt x="44" y="70"/>
                    </a:cubicBezTo>
                    <a:cubicBezTo>
                      <a:pt x="44" y="55"/>
                      <a:pt x="55" y="44"/>
                      <a:pt x="70" y="44"/>
                    </a:cubicBezTo>
                    <a:cubicBezTo>
                      <a:pt x="84" y="44"/>
                      <a:pt x="95" y="55"/>
                      <a:pt x="95" y="70"/>
                    </a:cubicBezTo>
                    <a:cubicBezTo>
                      <a:pt x="95" y="84"/>
                      <a:pt x="84" y="95"/>
                      <a:pt x="70" y="9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05">
                <a:extLst>
                  <a:ext uri="{FF2B5EF4-FFF2-40B4-BE49-F238E27FC236}">
                    <a16:creationId xmlns:a16="http://schemas.microsoft.com/office/drawing/2014/main" id="{AF1FA9B9-57CF-4249-804C-098F33827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1198" y="9046318"/>
                <a:ext cx="170619" cy="179814"/>
              </a:xfrm>
              <a:custGeom>
                <a:avLst/>
                <a:gdLst>
                  <a:gd name="T0" fmla="*/ 22 w 167"/>
                  <a:gd name="T1" fmla="*/ 176 h 176"/>
                  <a:gd name="T2" fmla="*/ 0 w 167"/>
                  <a:gd name="T3" fmla="*/ 156 h 176"/>
                  <a:gd name="T4" fmla="*/ 146 w 167"/>
                  <a:gd name="T5" fmla="*/ 0 h 176"/>
                  <a:gd name="T6" fmla="*/ 167 w 167"/>
                  <a:gd name="T7" fmla="*/ 20 h 176"/>
                  <a:gd name="T8" fmla="*/ 22 w 167"/>
                  <a:gd name="T9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76">
                    <a:moveTo>
                      <a:pt x="22" y="176"/>
                    </a:moveTo>
                    <a:lnTo>
                      <a:pt x="0" y="156"/>
                    </a:lnTo>
                    <a:lnTo>
                      <a:pt x="146" y="0"/>
                    </a:lnTo>
                    <a:lnTo>
                      <a:pt x="167" y="20"/>
                    </a:lnTo>
                    <a:lnTo>
                      <a:pt x="22" y="1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206">
                <a:extLst>
                  <a:ext uri="{FF2B5EF4-FFF2-40B4-BE49-F238E27FC236}">
                    <a16:creationId xmlns:a16="http://schemas.microsoft.com/office/drawing/2014/main" id="{4413BA46-8877-4798-813D-E34121D87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8164" y="9050405"/>
                <a:ext cx="149164" cy="167554"/>
              </a:xfrm>
              <a:custGeom>
                <a:avLst/>
                <a:gdLst>
                  <a:gd name="T0" fmla="*/ 0 w 146"/>
                  <a:gd name="T1" fmla="*/ 19 h 164"/>
                  <a:gd name="T2" fmla="*/ 23 w 146"/>
                  <a:gd name="T3" fmla="*/ 0 h 164"/>
                  <a:gd name="T4" fmla="*/ 146 w 146"/>
                  <a:gd name="T5" fmla="*/ 145 h 164"/>
                  <a:gd name="T6" fmla="*/ 124 w 146"/>
                  <a:gd name="T7" fmla="*/ 164 h 164"/>
                  <a:gd name="T8" fmla="*/ 0 w 146"/>
                  <a:gd name="T9" fmla="*/ 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64">
                    <a:moveTo>
                      <a:pt x="0" y="19"/>
                    </a:moveTo>
                    <a:lnTo>
                      <a:pt x="23" y="0"/>
                    </a:lnTo>
                    <a:lnTo>
                      <a:pt x="146" y="145"/>
                    </a:lnTo>
                    <a:lnTo>
                      <a:pt x="124" y="164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07">
                <a:extLst>
                  <a:ext uri="{FF2B5EF4-FFF2-40B4-BE49-F238E27FC236}">
                    <a16:creationId xmlns:a16="http://schemas.microsoft.com/office/drawing/2014/main" id="{72B683A8-5AE1-4F03-A689-EBD5C0FE2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64479" y="8943129"/>
                <a:ext cx="248266" cy="286067"/>
              </a:xfrm>
              <a:custGeom>
                <a:avLst/>
                <a:gdLst>
                  <a:gd name="T0" fmla="*/ 23 w 243"/>
                  <a:gd name="T1" fmla="*/ 280 h 280"/>
                  <a:gd name="T2" fmla="*/ 0 w 243"/>
                  <a:gd name="T3" fmla="*/ 261 h 280"/>
                  <a:gd name="T4" fmla="*/ 220 w 243"/>
                  <a:gd name="T5" fmla="*/ 0 h 280"/>
                  <a:gd name="T6" fmla="*/ 243 w 243"/>
                  <a:gd name="T7" fmla="*/ 19 h 280"/>
                  <a:gd name="T8" fmla="*/ 23 w 243"/>
                  <a:gd name="T9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80">
                    <a:moveTo>
                      <a:pt x="23" y="280"/>
                    </a:moveTo>
                    <a:lnTo>
                      <a:pt x="0" y="261"/>
                    </a:lnTo>
                    <a:lnTo>
                      <a:pt x="220" y="0"/>
                    </a:lnTo>
                    <a:lnTo>
                      <a:pt x="243" y="19"/>
                    </a:lnTo>
                    <a:lnTo>
                      <a:pt x="23" y="28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57871F62-805F-4A75-AB7A-C38AACD3E1A3}"/>
              </a:ext>
            </a:extLst>
          </p:cNvPr>
          <p:cNvSpPr txBox="1"/>
          <p:nvPr/>
        </p:nvSpPr>
        <p:spPr>
          <a:xfrm>
            <a:off x="307943" y="4532174"/>
            <a:ext cx="2786164" cy="16619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1219151">
              <a:lnSpc>
                <a:spcPct val="85000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Smart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58E5A-D53D-4DA6-BF2E-F26785DB6C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57306" y="3396088"/>
            <a:ext cx="1087438" cy="1093788"/>
            <a:chOff x="2011" y="3599"/>
            <a:chExt cx="685" cy="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C79A8E0-949B-4171-B549-152135382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CFD0550-E445-400B-B2F9-921475856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EC91199-0262-447C-AFF4-D45F3042D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708959B-749C-4475-BA89-09AC392A4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93485ADE-15BA-49ED-A547-0CBEFC4A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6D79290E-BD87-420A-BB54-657A07725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9764B263-C1FF-4ACB-B4D1-B681C653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9934E4B9-F92A-435A-BC47-4D0383663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2E2CB169-7F8F-4FF4-84B7-3C2197DE2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0E970E6F-ABBA-485E-B4B2-CF2AC976C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29ECB160-DAF1-4015-A780-5D40F6D5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C295BB0-AED7-45CC-90EE-E736D276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04F576C7-C166-4FB4-A951-FF76562F9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4D4E8604-8A68-4D04-994A-D773BFA82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D031B4D2-E97E-4B64-956E-C6000C9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EB20A7D-AD45-4227-9249-6ACFC0BD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B69401A7-0F03-40FD-B982-C9FA2B4F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6CFA2D4-C163-4E2F-B80C-FB87289A5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2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25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2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2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20" grpId="0" animBg="1"/>
      <p:bldP spid="22" grpId="0"/>
      <p:bldP spid="23" grpId="0"/>
      <p:bldP spid="24" grpId="0"/>
      <p:bldP spid="25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BFA5C2-5A34-4DDD-BA6F-D37A8D8BEF7B}"/>
              </a:ext>
            </a:extLst>
          </p:cNvPr>
          <p:cNvSpPr/>
          <p:nvPr/>
        </p:nvSpPr>
        <p:spPr>
          <a:xfrm>
            <a:off x="0" y="1562364"/>
            <a:ext cx="12192000" cy="47625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pp Demo_v1">
            <a:hlinkClick r:id="" action="ppaction://media"/>
            <a:extLst>
              <a:ext uri="{FF2B5EF4-FFF2-40B4-BE49-F238E27FC236}">
                <a16:creationId xmlns:a16="http://schemas.microsoft.com/office/drawing/2014/main" id="{841CAD4D-976C-4CAD-BA4C-B08224381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144957"/>
            <a:ext cx="8401878" cy="56012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323B96-1AF7-486C-88C3-90BC83AF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Smart Queue App 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B6AF4-72F4-4B13-9298-F8F1483D9FD3}"/>
              </a:ext>
            </a:extLst>
          </p:cNvPr>
          <p:cNvSpPr/>
          <p:nvPr/>
        </p:nvSpPr>
        <p:spPr>
          <a:xfrm>
            <a:off x="1354238" y="1074780"/>
            <a:ext cx="9525965" cy="487583"/>
          </a:xfrm>
          <a:prstGeom prst="rect">
            <a:avLst/>
          </a:prstGeom>
          <a:solidFill>
            <a:srgbClr val="40BAD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EA59B-D219-4861-A488-9CFAC5B506D0}"/>
              </a:ext>
            </a:extLst>
          </p:cNvPr>
          <p:cNvSpPr/>
          <p:nvPr/>
        </p:nvSpPr>
        <p:spPr>
          <a:xfrm>
            <a:off x="1354238" y="6324865"/>
            <a:ext cx="9525965" cy="491520"/>
          </a:xfrm>
          <a:prstGeom prst="rect">
            <a:avLst/>
          </a:prstGeom>
          <a:solidFill>
            <a:srgbClr val="40BADA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B78E03-5D96-48A6-9104-DC46D225AC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51008" y="257064"/>
            <a:ext cx="1087438" cy="1093788"/>
            <a:chOff x="2011" y="3599"/>
            <a:chExt cx="685" cy="6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B48CE26-5F88-4F2B-84C4-E39199655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3E77B3F-9AEA-48CF-83C1-E81905A5B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C85DD8F-6CC6-45E2-BE62-0E8FF3AFF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DE3B24B-10D4-4860-9D51-F5D5A05C6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51E79C4-3D59-4D66-B550-EE80A1315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A89969F-2B73-403D-9540-8AAC610F9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1E60CE2-3CD5-4263-A6E4-CF30FA48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0DBDF39-053F-478A-B4FC-E9D9B790E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9D05E673-3CED-4ECF-995D-028B16D74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28F5C3F-6DCB-4CCB-9B3B-31CCBAE6D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" y="3599"/>
              <a:ext cx="685" cy="689"/>
            </a:xfrm>
            <a:custGeom>
              <a:avLst/>
              <a:gdLst>
                <a:gd name="T0" fmla="*/ 652 w 716"/>
                <a:gd name="T1" fmla="*/ 561 h 720"/>
                <a:gd name="T2" fmla="*/ 616 w 716"/>
                <a:gd name="T3" fmla="*/ 532 h 720"/>
                <a:gd name="T4" fmla="*/ 548 w 716"/>
                <a:gd name="T5" fmla="*/ 98 h 720"/>
                <a:gd name="T6" fmla="*/ 130 w 716"/>
                <a:gd name="T7" fmla="*/ 122 h 720"/>
                <a:gd name="T8" fmla="*/ 93 w 716"/>
                <a:gd name="T9" fmla="*/ 538 h 720"/>
                <a:gd name="T10" fmla="*/ 529 w 716"/>
                <a:gd name="T11" fmla="*/ 618 h 720"/>
                <a:gd name="T12" fmla="*/ 562 w 716"/>
                <a:gd name="T13" fmla="*/ 651 h 720"/>
                <a:gd name="T14" fmla="*/ 655 w 716"/>
                <a:gd name="T15" fmla="*/ 653 h 720"/>
                <a:gd name="T16" fmla="*/ 652 w 716"/>
                <a:gd name="T17" fmla="*/ 561 h 720"/>
                <a:gd name="T18" fmla="*/ 352 w 716"/>
                <a:gd name="T19" fmla="*/ 552 h 720"/>
                <a:gd name="T20" fmla="*/ 152 w 716"/>
                <a:gd name="T21" fmla="*/ 351 h 720"/>
                <a:gd name="T22" fmla="*/ 352 w 716"/>
                <a:gd name="T23" fmla="*/ 151 h 720"/>
                <a:gd name="T24" fmla="*/ 552 w 716"/>
                <a:gd name="T25" fmla="*/ 351 h 720"/>
                <a:gd name="T26" fmla="*/ 352 w 716"/>
                <a:gd name="T27" fmla="*/ 55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6" h="720">
                  <a:moveTo>
                    <a:pt x="652" y="561"/>
                  </a:moveTo>
                  <a:cubicBezTo>
                    <a:pt x="640" y="550"/>
                    <a:pt x="627" y="541"/>
                    <a:pt x="616" y="532"/>
                  </a:cubicBezTo>
                  <a:cubicBezTo>
                    <a:pt x="716" y="373"/>
                    <a:pt x="671" y="194"/>
                    <a:pt x="548" y="98"/>
                  </a:cubicBezTo>
                  <a:cubicBezTo>
                    <a:pt x="422" y="0"/>
                    <a:pt x="245" y="10"/>
                    <a:pt x="130" y="122"/>
                  </a:cubicBezTo>
                  <a:cubicBezTo>
                    <a:pt x="15" y="232"/>
                    <a:pt x="0" y="409"/>
                    <a:pt x="93" y="538"/>
                  </a:cubicBezTo>
                  <a:cubicBezTo>
                    <a:pt x="183" y="663"/>
                    <a:pt x="364" y="720"/>
                    <a:pt x="529" y="618"/>
                  </a:cubicBezTo>
                  <a:cubicBezTo>
                    <a:pt x="541" y="629"/>
                    <a:pt x="551" y="640"/>
                    <a:pt x="562" y="651"/>
                  </a:cubicBezTo>
                  <a:cubicBezTo>
                    <a:pt x="590" y="678"/>
                    <a:pt x="629" y="679"/>
                    <a:pt x="655" y="653"/>
                  </a:cubicBezTo>
                  <a:cubicBezTo>
                    <a:pt x="680" y="628"/>
                    <a:pt x="679" y="588"/>
                    <a:pt x="652" y="561"/>
                  </a:cubicBezTo>
                  <a:close/>
                  <a:moveTo>
                    <a:pt x="352" y="552"/>
                  </a:moveTo>
                  <a:cubicBezTo>
                    <a:pt x="242" y="552"/>
                    <a:pt x="152" y="462"/>
                    <a:pt x="152" y="351"/>
                  </a:cubicBezTo>
                  <a:cubicBezTo>
                    <a:pt x="152" y="241"/>
                    <a:pt x="242" y="151"/>
                    <a:pt x="352" y="151"/>
                  </a:cubicBezTo>
                  <a:cubicBezTo>
                    <a:pt x="463" y="151"/>
                    <a:pt x="552" y="241"/>
                    <a:pt x="552" y="351"/>
                  </a:cubicBezTo>
                  <a:cubicBezTo>
                    <a:pt x="552" y="462"/>
                    <a:pt x="463" y="552"/>
                    <a:pt x="352" y="5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BF593D7-E138-4F16-A622-A94E3D74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13"/>
              <a:ext cx="54" cy="17"/>
            </a:xfrm>
            <a:custGeom>
              <a:avLst/>
              <a:gdLst>
                <a:gd name="T0" fmla="*/ 0 w 54"/>
                <a:gd name="T1" fmla="*/ 0 h 17"/>
                <a:gd name="T2" fmla="*/ 54 w 54"/>
                <a:gd name="T3" fmla="*/ 0 h 17"/>
                <a:gd name="T4" fmla="*/ 54 w 54"/>
                <a:gd name="T5" fmla="*/ 17 h 17"/>
                <a:gd name="T6" fmla="*/ 0 w 54"/>
                <a:gd name="T7" fmla="*/ 17 h 17"/>
                <a:gd name="T8" fmla="*/ 0 w 54"/>
                <a:gd name="T9" fmla="*/ 0 h 17"/>
                <a:gd name="T10" fmla="*/ 0 w 5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7">
                  <a:moveTo>
                    <a:pt x="0" y="0"/>
                  </a:moveTo>
                  <a:lnTo>
                    <a:pt x="54" y="0"/>
                  </a:lnTo>
                  <a:lnTo>
                    <a:pt x="5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31268AD-5267-4DFA-843E-77C1EC125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" y="4048"/>
              <a:ext cx="54" cy="17"/>
            </a:xfrm>
            <a:custGeom>
              <a:avLst/>
              <a:gdLst>
                <a:gd name="T0" fmla="*/ 0 w 56"/>
                <a:gd name="T1" fmla="*/ 0 h 18"/>
                <a:gd name="T2" fmla="*/ 19 w 56"/>
                <a:gd name="T3" fmla="*/ 18 h 18"/>
                <a:gd name="T4" fmla="*/ 38 w 56"/>
                <a:gd name="T5" fmla="*/ 18 h 18"/>
                <a:gd name="T6" fmla="*/ 56 w 56"/>
                <a:gd name="T7" fmla="*/ 0 h 18"/>
                <a:gd name="T8" fmla="*/ 56 w 56"/>
                <a:gd name="T9" fmla="*/ 0 h 18"/>
                <a:gd name="T10" fmla="*/ 0 w 56"/>
                <a:gd name="T11" fmla="*/ 0 h 18"/>
                <a:gd name="T12" fmla="*/ 0 w 56"/>
                <a:gd name="T13" fmla="*/ 0 h 18"/>
                <a:gd name="T14" fmla="*/ 0 w 56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8">
                  <a:moveTo>
                    <a:pt x="0" y="0"/>
                  </a:moveTo>
                  <a:cubicBezTo>
                    <a:pt x="0" y="10"/>
                    <a:pt x="9" y="18"/>
                    <a:pt x="1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8" y="18"/>
                    <a:pt x="56" y="1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09A4E2F-5955-4488-9180-6C6214E42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8" y="3853"/>
              <a:ext cx="142" cy="141"/>
            </a:xfrm>
            <a:custGeom>
              <a:avLst/>
              <a:gdLst>
                <a:gd name="T0" fmla="*/ 74 w 148"/>
                <a:gd name="T1" fmla="*/ 0 h 148"/>
                <a:gd name="T2" fmla="*/ 0 w 148"/>
                <a:gd name="T3" fmla="*/ 74 h 148"/>
                <a:gd name="T4" fmla="*/ 46 w 148"/>
                <a:gd name="T5" fmla="*/ 148 h 148"/>
                <a:gd name="T6" fmla="*/ 102 w 148"/>
                <a:gd name="T7" fmla="*/ 148 h 148"/>
                <a:gd name="T8" fmla="*/ 148 w 148"/>
                <a:gd name="T9" fmla="*/ 74 h 148"/>
                <a:gd name="T10" fmla="*/ 74 w 148"/>
                <a:gd name="T11" fmla="*/ 0 h 148"/>
                <a:gd name="T12" fmla="*/ 74 w 148"/>
                <a:gd name="T13" fmla="*/ 37 h 148"/>
                <a:gd name="T14" fmla="*/ 38 w 148"/>
                <a:gd name="T15" fmla="*/ 65 h 148"/>
                <a:gd name="T16" fmla="*/ 19 w 148"/>
                <a:gd name="T17" fmla="*/ 65 h 148"/>
                <a:gd name="T18" fmla="*/ 74 w 148"/>
                <a:gd name="T19" fmla="*/ 19 h 148"/>
                <a:gd name="T20" fmla="*/ 74 w 148"/>
                <a:gd name="T21" fmla="*/ 37 h 148"/>
                <a:gd name="T22" fmla="*/ 74 w 148"/>
                <a:gd name="T23" fmla="*/ 3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29"/>
                    <a:pt x="46" y="148"/>
                    <a:pt x="46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48" y="130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lose/>
                  <a:moveTo>
                    <a:pt x="74" y="37"/>
                  </a:moveTo>
                  <a:cubicBezTo>
                    <a:pt x="57" y="37"/>
                    <a:pt x="42" y="49"/>
                    <a:pt x="38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39"/>
                    <a:pt x="47" y="19"/>
                    <a:pt x="74" y="19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52DEE8CC-D82B-4F1C-B68D-421C496A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" y="3907"/>
              <a:ext cx="37" cy="16"/>
            </a:xfrm>
            <a:custGeom>
              <a:avLst/>
              <a:gdLst>
                <a:gd name="T0" fmla="*/ 30 w 38"/>
                <a:gd name="T1" fmla="*/ 0 h 16"/>
                <a:gd name="T2" fmla="*/ 8 w 38"/>
                <a:gd name="T3" fmla="*/ 0 h 16"/>
                <a:gd name="T4" fmla="*/ 0 w 38"/>
                <a:gd name="T5" fmla="*/ 8 h 16"/>
                <a:gd name="T6" fmla="*/ 8 w 38"/>
                <a:gd name="T7" fmla="*/ 16 h 16"/>
                <a:gd name="T8" fmla="*/ 30 w 38"/>
                <a:gd name="T9" fmla="*/ 16 h 16"/>
                <a:gd name="T10" fmla="*/ 38 w 38"/>
                <a:gd name="T11" fmla="*/ 8 h 16"/>
                <a:gd name="T12" fmla="*/ 30 w 3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6">
                  <a:moveTo>
                    <a:pt x="3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6"/>
                    <a:pt x="38" y="12"/>
                    <a:pt x="38" y="8"/>
                  </a:cubicBezTo>
                  <a:cubicBezTo>
                    <a:pt x="38" y="3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E1CEC01-C467-4251-A4C3-E51962F26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3800"/>
              <a:ext cx="16" cy="37"/>
            </a:xfrm>
            <a:custGeom>
              <a:avLst/>
              <a:gdLst>
                <a:gd name="T0" fmla="*/ 8 w 16"/>
                <a:gd name="T1" fmla="*/ 38 h 38"/>
                <a:gd name="T2" fmla="*/ 16 w 16"/>
                <a:gd name="T3" fmla="*/ 30 h 38"/>
                <a:gd name="T4" fmla="*/ 16 w 16"/>
                <a:gd name="T5" fmla="*/ 9 h 38"/>
                <a:gd name="T6" fmla="*/ 8 w 16"/>
                <a:gd name="T7" fmla="*/ 0 h 38"/>
                <a:gd name="T8" fmla="*/ 0 w 16"/>
                <a:gd name="T9" fmla="*/ 9 h 38"/>
                <a:gd name="T10" fmla="*/ 0 w 16"/>
                <a:gd name="T11" fmla="*/ 30 h 38"/>
                <a:gd name="T12" fmla="*/ 8 w 16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8">
                  <a:moveTo>
                    <a:pt x="8" y="38"/>
                  </a:moveTo>
                  <a:cubicBezTo>
                    <a:pt x="13" y="38"/>
                    <a:pt x="16" y="34"/>
                    <a:pt x="16" y="3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4" y="38"/>
                    <a:pt x="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B6857E-9BE6-455E-A6A2-C48079A9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3907"/>
              <a:ext cx="37" cy="16"/>
            </a:xfrm>
            <a:custGeom>
              <a:avLst/>
              <a:gdLst>
                <a:gd name="T0" fmla="*/ 39 w 39"/>
                <a:gd name="T1" fmla="*/ 8 h 16"/>
                <a:gd name="T2" fmla="*/ 31 w 39"/>
                <a:gd name="T3" fmla="*/ 0 h 16"/>
                <a:gd name="T4" fmla="*/ 8 w 39"/>
                <a:gd name="T5" fmla="*/ 0 h 16"/>
                <a:gd name="T6" fmla="*/ 0 w 39"/>
                <a:gd name="T7" fmla="*/ 8 h 16"/>
                <a:gd name="T8" fmla="*/ 8 w 39"/>
                <a:gd name="T9" fmla="*/ 16 h 16"/>
                <a:gd name="T10" fmla="*/ 31 w 39"/>
                <a:gd name="T11" fmla="*/ 16 h 16"/>
                <a:gd name="T12" fmla="*/ 39 w 39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6">
                  <a:moveTo>
                    <a:pt x="39" y="8"/>
                  </a:moveTo>
                  <a:cubicBezTo>
                    <a:pt x="39" y="3"/>
                    <a:pt x="35" y="0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5" y="16"/>
                    <a:pt x="39" y="12"/>
                    <a:pt x="3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40D6334-8DC8-46E4-9E1D-06E3610B0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" y="3830"/>
              <a:ext cx="29" cy="30"/>
            </a:xfrm>
            <a:custGeom>
              <a:avLst/>
              <a:gdLst>
                <a:gd name="T0" fmla="*/ 16 w 31"/>
                <a:gd name="T1" fmla="*/ 29 h 31"/>
                <a:gd name="T2" fmla="*/ 22 w 31"/>
                <a:gd name="T3" fmla="*/ 31 h 31"/>
                <a:gd name="T4" fmla="*/ 27 w 31"/>
                <a:gd name="T5" fmla="*/ 29 h 31"/>
                <a:gd name="T6" fmla="*/ 27 w 31"/>
                <a:gd name="T7" fmla="*/ 17 h 31"/>
                <a:gd name="T8" fmla="*/ 14 w 31"/>
                <a:gd name="T9" fmla="*/ 4 h 31"/>
                <a:gd name="T10" fmla="*/ 3 w 31"/>
                <a:gd name="T11" fmla="*/ 4 h 31"/>
                <a:gd name="T12" fmla="*/ 3 w 31"/>
                <a:gd name="T13" fmla="*/ 15 h 31"/>
                <a:gd name="T14" fmla="*/ 16 w 31"/>
                <a:gd name="T15" fmla="*/ 29 h 31"/>
                <a:gd name="T16" fmla="*/ 16 w 31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1">
                  <a:moveTo>
                    <a:pt x="16" y="29"/>
                  </a:moveTo>
                  <a:cubicBezTo>
                    <a:pt x="17" y="30"/>
                    <a:pt x="20" y="31"/>
                    <a:pt x="22" y="31"/>
                  </a:cubicBezTo>
                  <a:cubicBezTo>
                    <a:pt x="24" y="31"/>
                    <a:pt x="26" y="30"/>
                    <a:pt x="27" y="29"/>
                  </a:cubicBezTo>
                  <a:cubicBezTo>
                    <a:pt x="31" y="26"/>
                    <a:pt x="31" y="20"/>
                    <a:pt x="27" y="1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D3C4113-D67D-4974-8B76-6774A0A33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3830"/>
              <a:ext cx="30" cy="30"/>
            </a:xfrm>
            <a:custGeom>
              <a:avLst/>
              <a:gdLst>
                <a:gd name="T0" fmla="*/ 8 w 31"/>
                <a:gd name="T1" fmla="*/ 31 h 31"/>
                <a:gd name="T2" fmla="*/ 14 w 31"/>
                <a:gd name="T3" fmla="*/ 29 h 31"/>
                <a:gd name="T4" fmla="*/ 27 w 31"/>
                <a:gd name="T5" fmla="*/ 15 h 31"/>
                <a:gd name="T6" fmla="*/ 27 w 31"/>
                <a:gd name="T7" fmla="*/ 4 h 31"/>
                <a:gd name="T8" fmla="*/ 16 w 31"/>
                <a:gd name="T9" fmla="*/ 4 h 31"/>
                <a:gd name="T10" fmla="*/ 3 w 31"/>
                <a:gd name="T11" fmla="*/ 17 h 31"/>
                <a:gd name="T12" fmla="*/ 3 w 31"/>
                <a:gd name="T13" fmla="*/ 29 h 31"/>
                <a:gd name="T14" fmla="*/ 8 w 31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1">
                  <a:moveTo>
                    <a:pt x="8" y="31"/>
                  </a:moveTo>
                  <a:cubicBezTo>
                    <a:pt x="10" y="31"/>
                    <a:pt x="13" y="30"/>
                    <a:pt x="14" y="2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1" y="12"/>
                    <a:pt x="31" y="7"/>
                    <a:pt x="27" y="4"/>
                  </a:cubicBezTo>
                  <a:cubicBezTo>
                    <a:pt x="24" y="0"/>
                    <a:pt x="19" y="0"/>
                    <a:pt x="16" y="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0"/>
                    <a:pt x="0" y="26"/>
                    <a:pt x="3" y="29"/>
                  </a:cubicBezTo>
                  <a:cubicBezTo>
                    <a:pt x="4" y="30"/>
                    <a:pt x="6" y="31"/>
                    <a:pt x="8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8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9000">
        <p:fade/>
      </p:transition>
    </mc:Choice>
    <mc:Fallback xmlns="">
      <p:transition spd="med" advClick="0" advTm="4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9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B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87B-84E4-4EF8-8162-733F7927D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1181363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Smart Queue (Team 16)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169B6-97FC-4C66-8DC7-A2998BDD060B}"/>
              </a:ext>
            </a:extLst>
          </p:cNvPr>
          <p:cNvSpPr/>
          <p:nvPr/>
        </p:nvSpPr>
        <p:spPr>
          <a:xfrm>
            <a:off x="571500" y="1402080"/>
            <a:ext cx="3429000" cy="6858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b="1" dirty="0"/>
              <a:t>Business Goals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BBA96-39B7-4D3D-8E62-97C6A45F022E}"/>
              </a:ext>
            </a:extLst>
          </p:cNvPr>
          <p:cNvSpPr/>
          <p:nvPr/>
        </p:nvSpPr>
        <p:spPr>
          <a:xfrm>
            <a:off x="571500" y="2179582"/>
            <a:ext cx="3429000" cy="14322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b="1" dirty="0"/>
              <a:t>Business Value: </a:t>
            </a:r>
            <a:r>
              <a:rPr lang="en-US" sz="1400" dirty="0"/>
              <a:t>We make it safer to use any public facility. Rather than predicting and restricting, we incentivize people (with a gaming experience) to look out for each other.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A6270-DC39-41E7-AC2F-1FE1FE388FB2}"/>
              </a:ext>
            </a:extLst>
          </p:cNvPr>
          <p:cNvSpPr/>
          <p:nvPr/>
        </p:nvSpPr>
        <p:spPr>
          <a:xfrm>
            <a:off x="571500" y="3722567"/>
            <a:ext cx="3429000" cy="14322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b="1" dirty="0"/>
              <a:t>Technical Innovation: 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Algorithmic mechanism design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400" dirty="0"/>
              <a:t>is an under-used technique. We used it to reward those who willingly social distance.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9DE49-FEFA-41C5-8019-484B8938E699}"/>
              </a:ext>
            </a:extLst>
          </p:cNvPr>
          <p:cNvSpPr/>
          <p:nvPr/>
        </p:nvSpPr>
        <p:spPr>
          <a:xfrm>
            <a:off x="571500" y="5265551"/>
            <a:ext cx="3429000" cy="14322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b="1" dirty="0"/>
              <a:t>Business implementation: </a:t>
            </a:r>
            <a:r>
              <a:rPr lang="en-US" sz="1400" dirty="0"/>
              <a:t>The application uses Microsoft Azure’s native cloud services and scale. Production implementation is a matter of customizing, deploying, and testing.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814D7B-4933-45A0-B2C4-F16527E1302D}"/>
              </a:ext>
            </a:extLst>
          </p:cNvPr>
          <p:cNvSpPr/>
          <p:nvPr/>
        </p:nvSpPr>
        <p:spPr>
          <a:xfrm>
            <a:off x="4381500" y="1402080"/>
            <a:ext cx="3429000" cy="6858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b="1" dirty="0"/>
              <a:t>Team and Roles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27C61-F52B-43A7-9C86-771D8152DC51}"/>
              </a:ext>
            </a:extLst>
          </p:cNvPr>
          <p:cNvSpPr/>
          <p:nvPr/>
        </p:nvSpPr>
        <p:spPr>
          <a:xfrm>
            <a:off x="4381500" y="2227843"/>
            <a:ext cx="607060" cy="607060"/>
          </a:xfrm>
          <a:prstGeom prst="rect">
            <a:avLst/>
          </a:pr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A9576-9446-45B9-ABF1-4729B1333804}"/>
              </a:ext>
            </a:extLst>
          </p:cNvPr>
          <p:cNvSpPr/>
          <p:nvPr/>
        </p:nvSpPr>
        <p:spPr>
          <a:xfrm>
            <a:off x="4381500" y="2997263"/>
            <a:ext cx="607060" cy="607060"/>
          </a:xfrm>
          <a:prstGeom prst="rect">
            <a:avLst/>
          </a:pr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CFC960-4CED-49BB-BF1B-2244F6C75808}"/>
              </a:ext>
            </a:extLst>
          </p:cNvPr>
          <p:cNvSpPr/>
          <p:nvPr/>
        </p:nvSpPr>
        <p:spPr>
          <a:xfrm>
            <a:off x="4381500" y="3766682"/>
            <a:ext cx="607060" cy="607060"/>
          </a:xfrm>
          <a:prstGeom prst="rect">
            <a:avLst/>
          </a:prstGeom>
          <a:blipFill dpi="0" rotWithShape="0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AB4008-B384-48FB-953E-085EAA92F0D9}"/>
              </a:ext>
            </a:extLst>
          </p:cNvPr>
          <p:cNvSpPr/>
          <p:nvPr/>
        </p:nvSpPr>
        <p:spPr>
          <a:xfrm>
            <a:off x="4381500" y="4536102"/>
            <a:ext cx="607060" cy="607060"/>
          </a:xfrm>
          <a:prstGeom prst="rect">
            <a:avLst/>
          </a:prstGeom>
          <a:blipFill dpi="0" rotWithShape="0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702D41-90A7-4477-961A-972068F26D98}"/>
              </a:ext>
            </a:extLst>
          </p:cNvPr>
          <p:cNvSpPr/>
          <p:nvPr/>
        </p:nvSpPr>
        <p:spPr>
          <a:xfrm>
            <a:off x="4381500" y="6074943"/>
            <a:ext cx="607060" cy="607060"/>
          </a:xfrm>
          <a:prstGeom prst="rect">
            <a:avLst/>
          </a:prstGeom>
          <a:blipFill dpi="0" rotWithShape="0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6520A4-E74A-4E42-AE11-C09C8ADD2BC2}"/>
              </a:ext>
            </a:extLst>
          </p:cNvPr>
          <p:cNvSpPr/>
          <p:nvPr/>
        </p:nvSpPr>
        <p:spPr>
          <a:xfrm>
            <a:off x="4988560" y="2227843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  <a:r>
              <a:rPr lang="en-US" sz="1100" b="1" dirty="0"/>
              <a:t> 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Abhishek Kumar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akumar2109@dxc.com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Intern &amp; Drexel Student)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C8F626-DF3E-4618-B24B-E02F71D75138}"/>
              </a:ext>
            </a:extLst>
          </p:cNvPr>
          <p:cNvSpPr/>
          <p:nvPr/>
        </p:nvSpPr>
        <p:spPr>
          <a:xfrm>
            <a:off x="4988560" y="2997523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sz="1100" b="1" dirty="0"/>
              <a:t> 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Diwakar Reddy Peddinti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dpeddinti@dxc.com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Intern &amp; Drexel Student)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7ECCF-69C4-44E8-A5CD-AB31062F49C4}"/>
              </a:ext>
            </a:extLst>
          </p:cNvPr>
          <p:cNvSpPr/>
          <p:nvPr/>
        </p:nvSpPr>
        <p:spPr>
          <a:xfrm>
            <a:off x="4988560" y="3766682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sz="1100" b="1" dirty="0"/>
              <a:t> 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Faine Mabry Fonseca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ffonseca20@dxc.com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Intern &amp; Drexel Student)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A80EAB-FBDA-493E-B2E7-9000FD1A38F3}"/>
              </a:ext>
            </a:extLst>
          </p:cNvPr>
          <p:cNvSpPr/>
          <p:nvPr/>
        </p:nvSpPr>
        <p:spPr>
          <a:xfrm>
            <a:off x="4988560" y="4536102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r>
              <a:rPr lang="en-US" sz="1100" b="1" dirty="0"/>
              <a:t> 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Abhinav Chaudhary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achaudhary42@dxc.com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Intern &amp; Drexel Student)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45E5B7-7596-4562-94D4-FDE75235DEC1}"/>
              </a:ext>
            </a:extLst>
          </p:cNvPr>
          <p:cNvSpPr/>
          <p:nvPr/>
        </p:nvSpPr>
        <p:spPr>
          <a:xfrm>
            <a:off x="4988560" y="5305523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AI/ML Expert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Jerry Overton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joverton@dxc.com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Director)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821B73-5C07-4D16-B4FE-55F7815440F3}"/>
              </a:ext>
            </a:extLst>
          </p:cNvPr>
          <p:cNvSpPr/>
          <p:nvPr/>
        </p:nvSpPr>
        <p:spPr>
          <a:xfrm>
            <a:off x="4988560" y="6074945"/>
            <a:ext cx="3202940" cy="607058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Designer</a:t>
            </a:r>
            <a:br>
              <a:rPr lang="en-US" sz="1100" b="1" dirty="0"/>
            </a:b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Hitesh Kumar </a:t>
            </a:r>
            <a:r>
              <a:rPr lang="en-US" sz="1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hkumar34@dxc.com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11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(Applied AI CoE Design Lead)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5903A-205A-416A-9377-FA5ACA7CCAF0}"/>
              </a:ext>
            </a:extLst>
          </p:cNvPr>
          <p:cNvSpPr/>
          <p:nvPr/>
        </p:nvSpPr>
        <p:spPr>
          <a:xfrm>
            <a:off x="8191500" y="1402080"/>
            <a:ext cx="3429000" cy="685800"/>
          </a:xfrm>
          <a:prstGeom prst="rect">
            <a:avLst/>
          </a:prstGeom>
          <a:solidFill>
            <a:srgbClr val="6F2C9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2000" b="1" dirty="0"/>
              <a:t>Content Library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7BFF1D-5001-47EE-874F-5B539532237B}"/>
              </a:ext>
            </a:extLst>
          </p:cNvPr>
          <p:cNvSpPr/>
          <p:nvPr/>
        </p:nvSpPr>
        <p:spPr>
          <a:xfrm>
            <a:off x="8191500" y="222784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GitHub Repo: </a:t>
            </a:r>
            <a:r>
              <a:rPr lang="en-US" sz="1400" dirty="0">
                <a:solidFill>
                  <a:schemeClr val="tx1"/>
                </a:solidFill>
                <a:hlinkClick r:id="rId15"/>
              </a:rPr>
              <a:t>Click 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581762-422C-4B47-8C91-C3118F1BDE3C}"/>
              </a:ext>
            </a:extLst>
          </p:cNvPr>
          <p:cNvSpPr/>
          <p:nvPr/>
        </p:nvSpPr>
        <p:spPr>
          <a:xfrm>
            <a:off x="8191500" y="299726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Video: </a:t>
            </a:r>
            <a:r>
              <a:rPr lang="en-US" sz="1400" dirty="0">
                <a:solidFill>
                  <a:schemeClr val="tx1"/>
                </a:solidFill>
                <a:hlinkClick r:id="rId16"/>
              </a:rPr>
              <a:t>Click 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DD88FB-D38B-4F31-B060-D7832916BAD1}"/>
              </a:ext>
            </a:extLst>
          </p:cNvPr>
          <p:cNvSpPr/>
          <p:nvPr/>
        </p:nvSpPr>
        <p:spPr>
          <a:xfrm>
            <a:off x="8191500" y="376668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Presentation: </a:t>
            </a:r>
            <a:r>
              <a:rPr lang="en-US" sz="1400" dirty="0">
                <a:solidFill>
                  <a:schemeClr val="tx1"/>
                </a:solidFill>
                <a:hlinkClick r:id="rId17"/>
              </a:rPr>
              <a:t>Click 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4D72B-230F-456D-9E6A-82B948A8D79D}"/>
              </a:ext>
            </a:extLst>
          </p:cNvPr>
          <p:cNvSpPr/>
          <p:nvPr/>
        </p:nvSpPr>
        <p:spPr>
          <a:xfrm>
            <a:off x="8191500" y="453610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Code: </a:t>
            </a:r>
            <a:r>
              <a:rPr lang="en-US" sz="1400" dirty="0">
                <a:solidFill>
                  <a:schemeClr val="tx1"/>
                </a:solidFill>
                <a:hlinkClick r:id="rId18"/>
              </a:rPr>
              <a:t>Click 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5D1928-6D53-49D1-B3CA-EACC63E075C3}"/>
              </a:ext>
            </a:extLst>
          </p:cNvPr>
          <p:cNvSpPr/>
          <p:nvPr/>
        </p:nvSpPr>
        <p:spPr>
          <a:xfrm>
            <a:off x="8191500" y="5305521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Data Sources: </a:t>
            </a:r>
            <a:r>
              <a:rPr lang="en-US" sz="1400" dirty="0">
                <a:solidFill>
                  <a:schemeClr val="tx1"/>
                </a:solidFill>
                <a:hlinkClick r:id="rId19"/>
              </a:rPr>
              <a:t>Click Here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CF8A80-D7C5-4C3C-A09D-08C62253C0AE}"/>
              </a:ext>
            </a:extLst>
          </p:cNvPr>
          <p:cNvSpPr/>
          <p:nvPr/>
        </p:nvSpPr>
        <p:spPr>
          <a:xfrm>
            <a:off x="8191500" y="6074943"/>
            <a:ext cx="3429000" cy="6070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App Demo: </a:t>
            </a:r>
            <a:r>
              <a:rPr lang="en-US" sz="1200" dirty="0">
                <a:solidFill>
                  <a:schemeClr val="tx1"/>
                </a:solidFill>
              </a:rPr>
              <a:t>Embedded in Presentation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6" name="Picture 4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7865B23-BCE4-43AA-A89F-A71C4E4A88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5309077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MD_6251a-19 myDXC Brand Updates_ppt wide_v12" id="{BE140133-CED5-4A2B-AA85-6B7B2FAB5971}" vid="{D176B2C3-EC62-49E8-B3AF-C1C0AF2E34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8ADD27ACFBCE448862C2800841479C" ma:contentTypeVersion="2" ma:contentTypeDescription="Create a new document." ma:contentTypeScope="" ma:versionID="46a72ffc1f65ca8f7c38f179491b38e9">
  <xsd:schema xmlns:xsd="http://www.w3.org/2001/XMLSchema" xmlns:xs="http://www.w3.org/2001/XMLSchema" xmlns:p="http://schemas.microsoft.com/office/2006/metadata/properties" xmlns:ns2="84753483-4f3c-4126-93c1-359630a6f050" targetNamespace="http://schemas.microsoft.com/office/2006/metadata/properties" ma:root="true" ma:fieldsID="932c6e86af798569863a1b18047204ff" ns2:_="">
    <xsd:import namespace="84753483-4f3c-4126-93c1-359630a6f0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53483-4f3c-4126-93c1-359630a6f0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B90C6-9924-4F35-A1EF-990497CB19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86BD5D-D38B-4BD6-90BD-46742AEFFD9A}">
  <ds:schemaRefs>
    <ds:schemaRef ds:uri="http://schemas.microsoft.com/office/2006/documentManagement/types"/>
    <ds:schemaRef ds:uri="http://purl.org/dc/dcmitype/"/>
    <ds:schemaRef ds:uri="84753483-4f3c-4126-93c1-359630a6f050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B8A4653-3C73-4A61-8844-3B79BD3BE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53483-4f3c-4126-93c1-359630a6f0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302</Words>
  <Application>Microsoft Office PowerPoint</Application>
  <PresentationFormat>Widescreen</PresentationFormat>
  <Paragraphs>65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1_DXC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Queue App Demo</vt:lpstr>
      <vt:lpstr>The Smart Queue (Team 16)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– AI Moonshot</dc:title>
  <dc:creator>shubham joshi</dc:creator>
  <cp:lastModifiedBy>Jerry Overton</cp:lastModifiedBy>
  <cp:revision>177</cp:revision>
  <dcterms:created xsi:type="dcterms:W3CDTF">2020-07-14T11:48:13Z</dcterms:created>
  <dcterms:modified xsi:type="dcterms:W3CDTF">2020-07-17T17:32:54Z</dcterms:modified>
</cp:coreProperties>
</file>